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49"/>
  </p:notesMasterIdLst>
  <p:sldIdLst>
    <p:sldId id="258" r:id="rId4"/>
    <p:sldId id="259" r:id="rId5"/>
    <p:sldId id="261" r:id="rId6"/>
    <p:sldId id="403" r:id="rId7"/>
    <p:sldId id="257" r:id="rId8"/>
    <p:sldId id="416" r:id="rId9"/>
    <p:sldId id="404" r:id="rId10"/>
    <p:sldId id="260" r:id="rId11"/>
    <p:sldId id="286" r:id="rId12"/>
    <p:sldId id="417" r:id="rId13"/>
    <p:sldId id="418" r:id="rId14"/>
    <p:sldId id="294" r:id="rId15"/>
    <p:sldId id="362" r:id="rId16"/>
    <p:sldId id="361" r:id="rId17"/>
    <p:sldId id="324" r:id="rId18"/>
    <p:sldId id="355" r:id="rId19"/>
    <p:sldId id="325" r:id="rId20"/>
    <p:sldId id="410" r:id="rId21"/>
    <p:sldId id="411" r:id="rId22"/>
    <p:sldId id="263" r:id="rId23"/>
    <p:sldId id="412" r:id="rId24"/>
    <p:sldId id="413" r:id="rId25"/>
    <p:sldId id="264" r:id="rId26"/>
    <p:sldId id="414" r:id="rId27"/>
    <p:sldId id="262" r:id="rId28"/>
    <p:sldId id="265" r:id="rId29"/>
    <p:sldId id="268" r:id="rId30"/>
    <p:sldId id="267" r:id="rId31"/>
    <p:sldId id="415" r:id="rId32"/>
    <p:sldId id="388" r:id="rId33"/>
    <p:sldId id="386" r:id="rId34"/>
    <p:sldId id="312" r:id="rId35"/>
    <p:sldId id="354" r:id="rId36"/>
    <p:sldId id="385" r:id="rId37"/>
    <p:sldId id="329" r:id="rId38"/>
    <p:sldId id="364" r:id="rId39"/>
    <p:sldId id="330" r:id="rId40"/>
    <p:sldId id="407" r:id="rId41"/>
    <p:sldId id="408" r:id="rId42"/>
    <p:sldId id="409" r:id="rId43"/>
    <p:sldId id="384" r:id="rId44"/>
    <p:sldId id="274" r:id="rId45"/>
    <p:sldId id="378" r:id="rId46"/>
    <p:sldId id="374" r:id="rId47"/>
    <p:sldId id="390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9" autoAdjust="0"/>
    <p:restoredTop sz="95763" autoAdjust="0"/>
  </p:normalViewPr>
  <p:slideViewPr>
    <p:cSldViewPr snapToGrid="0">
      <p:cViewPr varScale="1">
        <p:scale>
          <a:sx n="120" d="100"/>
          <a:sy n="120" d="100"/>
        </p:scale>
        <p:origin x="84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470E8C-BC5C-45EB-AC09-0AB01AD916D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04C1ECD-F675-4E8F-A72E-EC923EB722BF}">
      <dgm:prSet/>
      <dgm:spPr/>
      <dgm:t>
        <a:bodyPr/>
        <a:lstStyle/>
        <a:p>
          <a:r>
            <a:rPr lang="de-DE" dirty="0"/>
            <a:t>Umfang: eine </a:t>
          </a:r>
          <a:r>
            <a:rPr lang="de-DE" b="1" dirty="0"/>
            <a:t>Doppelstunde</a:t>
          </a:r>
          <a:r>
            <a:rPr lang="de-DE" dirty="0"/>
            <a:t> + HA</a:t>
          </a:r>
          <a:endParaRPr lang="en-US" dirty="0"/>
        </a:p>
      </dgm:t>
    </dgm:pt>
    <dgm:pt modelId="{CCC8E3FE-9FF9-436C-8DA1-F7ACB20D11B4}" type="parTrans" cxnId="{25379481-27BA-480D-A68A-95AD20315749}">
      <dgm:prSet/>
      <dgm:spPr/>
      <dgm:t>
        <a:bodyPr/>
        <a:lstStyle/>
        <a:p>
          <a:endParaRPr lang="en-US"/>
        </a:p>
      </dgm:t>
    </dgm:pt>
    <dgm:pt modelId="{020CE6B7-1ED4-4DDF-8EC7-CA494536541A}" type="sibTrans" cxnId="{25379481-27BA-480D-A68A-95AD20315749}">
      <dgm:prSet/>
      <dgm:spPr/>
      <dgm:t>
        <a:bodyPr/>
        <a:lstStyle/>
        <a:p>
          <a:endParaRPr lang="en-US"/>
        </a:p>
      </dgm:t>
    </dgm:pt>
    <dgm:pt modelId="{96860AB2-4531-47F9-BB1A-4F126EE91FEB}">
      <dgm:prSet/>
      <dgm:spPr/>
      <dgm:t>
        <a:bodyPr/>
        <a:lstStyle/>
        <a:p>
          <a:r>
            <a:rPr lang="de-DE" dirty="0"/>
            <a:t>Richtgröße: ca. </a:t>
          </a:r>
          <a:r>
            <a:rPr lang="de-DE" b="1" dirty="0"/>
            <a:t>15 Teilnehmerinnen</a:t>
          </a:r>
          <a:endParaRPr lang="en-US" dirty="0"/>
        </a:p>
      </dgm:t>
    </dgm:pt>
    <dgm:pt modelId="{C86200D6-2CF0-4C7A-A2D1-647F7B35EC5E}" type="parTrans" cxnId="{7A279380-7687-4B71-A78C-78C5DDA58627}">
      <dgm:prSet/>
      <dgm:spPr/>
      <dgm:t>
        <a:bodyPr/>
        <a:lstStyle/>
        <a:p>
          <a:endParaRPr lang="en-US"/>
        </a:p>
      </dgm:t>
    </dgm:pt>
    <dgm:pt modelId="{43B01129-7CBD-4645-A967-EE003C4F9174}" type="sibTrans" cxnId="{7A279380-7687-4B71-A78C-78C5DDA58627}">
      <dgm:prSet/>
      <dgm:spPr/>
      <dgm:t>
        <a:bodyPr/>
        <a:lstStyle/>
        <a:p>
          <a:endParaRPr lang="en-US"/>
        </a:p>
      </dgm:t>
    </dgm:pt>
    <dgm:pt modelId="{90625075-65A6-4ECB-824F-685E38819DA3}">
      <dgm:prSet/>
      <dgm:spPr/>
      <dgm:t>
        <a:bodyPr/>
        <a:lstStyle/>
        <a:p>
          <a:r>
            <a:rPr lang="de-DE" b="1" dirty="0"/>
            <a:t>versetzungsrelevant, min. 2 </a:t>
          </a:r>
          <a:r>
            <a:rPr lang="de-DE" b="1" dirty="0" err="1"/>
            <a:t>kLN</a:t>
          </a:r>
          <a:endParaRPr lang="en-US" dirty="0"/>
        </a:p>
      </dgm:t>
    </dgm:pt>
    <dgm:pt modelId="{451211FA-5DA3-4B5F-9595-D2C20FAA3F0D}" type="parTrans" cxnId="{5274A3C1-3EA3-4A80-AF39-E944762F3505}">
      <dgm:prSet/>
      <dgm:spPr/>
      <dgm:t>
        <a:bodyPr/>
        <a:lstStyle/>
        <a:p>
          <a:endParaRPr lang="en-US"/>
        </a:p>
      </dgm:t>
    </dgm:pt>
    <dgm:pt modelId="{A8F4DF82-62FA-48A8-B739-431511B07A67}" type="sibTrans" cxnId="{5274A3C1-3EA3-4A80-AF39-E944762F3505}">
      <dgm:prSet/>
      <dgm:spPr/>
      <dgm:t>
        <a:bodyPr/>
        <a:lstStyle/>
        <a:p>
          <a:endParaRPr lang="en-US"/>
        </a:p>
      </dgm:t>
    </dgm:pt>
    <dgm:pt modelId="{82CA1BDC-ECF1-4497-8D09-A3AA7CE1E604}">
      <dgm:prSet/>
      <dgm:spPr/>
      <dgm:t>
        <a:bodyPr/>
        <a:lstStyle/>
        <a:p>
          <a:r>
            <a:rPr lang="de-DE" b="1" dirty="0"/>
            <a:t>Zertifikat </a:t>
          </a:r>
          <a:r>
            <a:rPr lang="de-DE" dirty="0"/>
            <a:t>(Nachweis über die Kompetenzen)</a:t>
          </a:r>
          <a:endParaRPr lang="en-US" dirty="0"/>
        </a:p>
      </dgm:t>
    </dgm:pt>
    <dgm:pt modelId="{9F4505FA-4C41-4233-AED1-219B13B0B3C2}" type="parTrans" cxnId="{6D78BBBD-C74E-46D3-BAD1-E52345A86E6F}">
      <dgm:prSet/>
      <dgm:spPr/>
      <dgm:t>
        <a:bodyPr/>
        <a:lstStyle/>
        <a:p>
          <a:endParaRPr lang="en-US"/>
        </a:p>
      </dgm:t>
    </dgm:pt>
    <dgm:pt modelId="{F0D549B8-42D0-45EC-A1FE-6C3C60470473}" type="sibTrans" cxnId="{6D78BBBD-C74E-46D3-BAD1-E52345A86E6F}">
      <dgm:prSet/>
      <dgm:spPr/>
      <dgm:t>
        <a:bodyPr/>
        <a:lstStyle/>
        <a:p>
          <a:endParaRPr lang="en-US"/>
        </a:p>
      </dgm:t>
    </dgm:pt>
    <dgm:pt modelId="{90564DF1-A3C9-4F48-98BA-B6902AF86EA0}">
      <dgm:prSet/>
      <dgm:spPr/>
      <dgm:t>
        <a:bodyPr/>
        <a:lstStyle/>
        <a:p>
          <a:r>
            <a:rPr lang="de-DE" b="1" dirty="0"/>
            <a:t>Struktur</a:t>
          </a:r>
          <a:r>
            <a:rPr lang="de-DE" dirty="0"/>
            <a:t>: </a:t>
          </a:r>
          <a:endParaRPr lang="en-US" dirty="0"/>
        </a:p>
      </dgm:t>
    </dgm:pt>
    <dgm:pt modelId="{668C527C-6720-4D7E-817C-4170C745E38B}" type="parTrans" cxnId="{E86ED374-8BD0-4EE1-A827-EB648B337BF4}">
      <dgm:prSet/>
      <dgm:spPr/>
      <dgm:t>
        <a:bodyPr/>
        <a:lstStyle/>
        <a:p>
          <a:endParaRPr lang="en-US"/>
        </a:p>
      </dgm:t>
    </dgm:pt>
    <dgm:pt modelId="{D42D1640-0B59-4FF8-930D-92EDFFCA6621}" type="sibTrans" cxnId="{E86ED374-8BD0-4EE1-A827-EB648B337BF4}">
      <dgm:prSet/>
      <dgm:spPr/>
      <dgm:t>
        <a:bodyPr/>
        <a:lstStyle/>
        <a:p>
          <a:endParaRPr lang="en-US"/>
        </a:p>
      </dgm:t>
    </dgm:pt>
    <dgm:pt modelId="{AF62C2BC-A457-48EC-88EB-A39865601492}">
      <dgm:prSet/>
      <dgm:spPr/>
      <dgm:t>
        <a:bodyPr/>
        <a:lstStyle/>
        <a:p>
          <a:pPr>
            <a:buFontTx/>
            <a:buNone/>
          </a:pPr>
          <a:r>
            <a:rPr lang="de-DE" dirty="0"/>
            <a:t>	Sep-Okt:	Definition</a:t>
          </a:r>
          <a:endParaRPr lang="en-US" dirty="0"/>
        </a:p>
      </dgm:t>
    </dgm:pt>
    <dgm:pt modelId="{F6A666F7-11B0-46EB-8A7F-CABCCDAB1522}" type="parTrans" cxnId="{39117F4B-78D9-4D33-B06E-BEA8DD68EF90}">
      <dgm:prSet/>
      <dgm:spPr/>
      <dgm:t>
        <a:bodyPr/>
        <a:lstStyle/>
        <a:p>
          <a:endParaRPr lang="en-US"/>
        </a:p>
      </dgm:t>
    </dgm:pt>
    <dgm:pt modelId="{20339C19-0AA8-4867-982B-5C4945762CAC}" type="sibTrans" cxnId="{39117F4B-78D9-4D33-B06E-BEA8DD68EF90}">
      <dgm:prSet/>
      <dgm:spPr/>
      <dgm:t>
        <a:bodyPr/>
        <a:lstStyle/>
        <a:p>
          <a:endParaRPr lang="en-US"/>
        </a:p>
      </dgm:t>
    </dgm:pt>
    <dgm:pt modelId="{1DF0B87C-5FBA-4144-8973-0F351323C735}">
      <dgm:prSet/>
      <dgm:spPr/>
      <dgm:t>
        <a:bodyPr/>
        <a:lstStyle/>
        <a:p>
          <a:pPr>
            <a:buFontTx/>
            <a:buNone/>
          </a:pPr>
          <a:r>
            <a:rPr lang="de-DE" dirty="0"/>
            <a:t>Nov-Dez:	Planung</a:t>
          </a:r>
          <a:endParaRPr lang="en-US" dirty="0"/>
        </a:p>
      </dgm:t>
    </dgm:pt>
    <dgm:pt modelId="{C8BD1DDA-AAA3-440F-867F-CA6D3BBE1975}" type="parTrans" cxnId="{4FE6C508-8603-4404-BDC5-0E1932684860}">
      <dgm:prSet/>
      <dgm:spPr/>
      <dgm:t>
        <a:bodyPr/>
        <a:lstStyle/>
        <a:p>
          <a:endParaRPr lang="en-US"/>
        </a:p>
      </dgm:t>
    </dgm:pt>
    <dgm:pt modelId="{4914D3C7-7132-4089-A487-52F25C2DA96B}" type="sibTrans" cxnId="{4FE6C508-8603-4404-BDC5-0E1932684860}">
      <dgm:prSet/>
      <dgm:spPr/>
      <dgm:t>
        <a:bodyPr/>
        <a:lstStyle/>
        <a:p>
          <a:endParaRPr lang="en-US"/>
        </a:p>
      </dgm:t>
    </dgm:pt>
    <dgm:pt modelId="{3FFB2B9D-A964-40AF-94E2-7D5FC8B55D33}">
      <dgm:prSet/>
      <dgm:spPr/>
      <dgm:t>
        <a:bodyPr/>
        <a:lstStyle/>
        <a:p>
          <a:pPr>
            <a:buFontTx/>
            <a:buNone/>
          </a:pPr>
          <a:r>
            <a:rPr lang="de-DE" dirty="0"/>
            <a:t>Jan-Mai:	Durchführung</a:t>
          </a:r>
          <a:endParaRPr lang="en-US" dirty="0"/>
        </a:p>
      </dgm:t>
    </dgm:pt>
    <dgm:pt modelId="{7E6EB2A2-1160-4805-A780-26F71D650E0D}" type="parTrans" cxnId="{CD055710-6869-4911-9A02-A4305B4592BF}">
      <dgm:prSet/>
      <dgm:spPr/>
      <dgm:t>
        <a:bodyPr/>
        <a:lstStyle/>
        <a:p>
          <a:endParaRPr lang="en-US"/>
        </a:p>
      </dgm:t>
    </dgm:pt>
    <dgm:pt modelId="{A4405A14-AB46-4C25-AFAE-1997DEAE97DC}" type="sibTrans" cxnId="{CD055710-6869-4911-9A02-A4305B4592BF}">
      <dgm:prSet/>
      <dgm:spPr/>
      <dgm:t>
        <a:bodyPr/>
        <a:lstStyle/>
        <a:p>
          <a:endParaRPr lang="en-US"/>
        </a:p>
      </dgm:t>
    </dgm:pt>
    <dgm:pt modelId="{B95A7D8F-3A20-47E5-883F-23F9C1137D7F}">
      <dgm:prSet/>
      <dgm:spPr/>
      <dgm:t>
        <a:bodyPr/>
        <a:lstStyle/>
        <a:p>
          <a:pPr>
            <a:buFontTx/>
            <a:buNone/>
          </a:pPr>
          <a:r>
            <a:rPr lang="de-DE" dirty="0"/>
            <a:t>Jun-Jul:	Abschluss</a:t>
          </a:r>
          <a:endParaRPr lang="en-US" dirty="0"/>
        </a:p>
      </dgm:t>
    </dgm:pt>
    <dgm:pt modelId="{F4072FE4-3EEB-4EA0-A083-C57FFC5D29F0}" type="parTrans" cxnId="{3FE9B90E-DB76-4A56-8B92-988913733322}">
      <dgm:prSet/>
      <dgm:spPr/>
      <dgm:t>
        <a:bodyPr/>
        <a:lstStyle/>
        <a:p>
          <a:endParaRPr lang="en-US"/>
        </a:p>
      </dgm:t>
    </dgm:pt>
    <dgm:pt modelId="{72225E75-DC78-40F3-8707-FB7FDBC7E37C}" type="sibTrans" cxnId="{3FE9B90E-DB76-4A56-8B92-988913733322}">
      <dgm:prSet/>
      <dgm:spPr/>
      <dgm:t>
        <a:bodyPr/>
        <a:lstStyle/>
        <a:p>
          <a:endParaRPr lang="en-US"/>
        </a:p>
      </dgm:t>
    </dgm:pt>
    <dgm:pt modelId="{49502D10-9E91-4E06-8D50-A63510C77A4F}" type="pres">
      <dgm:prSet presAssocID="{35470E8C-BC5C-45EB-AC09-0AB01AD916D2}" presName="linear" presStyleCnt="0">
        <dgm:presLayoutVars>
          <dgm:animLvl val="lvl"/>
          <dgm:resizeHandles val="exact"/>
        </dgm:presLayoutVars>
      </dgm:prSet>
      <dgm:spPr/>
    </dgm:pt>
    <dgm:pt modelId="{C89DEF03-7B3B-40C0-BDD2-7BC68BF0DA78}" type="pres">
      <dgm:prSet presAssocID="{504C1ECD-F675-4E8F-A72E-EC923EB722BF}" presName="parentText" presStyleLbl="node1" presStyleIdx="0" presStyleCnt="5" custLinFactNeighborX="1096" custLinFactNeighborY="-10887">
        <dgm:presLayoutVars>
          <dgm:chMax val="0"/>
          <dgm:bulletEnabled val="1"/>
        </dgm:presLayoutVars>
      </dgm:prSet>
      <dgm:spPr/>
    </dgm:pt>
    <dgm:pt modelId="{E7A674F7-E08D-47CB-AA07-5CD8698CD073}" type="pres">
      <dgm:prSet presAssocID="{020CE6B7-1ED4-4DDF-8EC7-CA494536541A}" presName="spacer" presStyleCnt="0"/>
      <dgm:spPr/>
    </dgm:pt>
    <dgm:pt modelId="{446A4924-8736-468C-B5AF-D0291D7522F4}" type="pres">
      <dgm:prSet presAssocID="{96860AB2-4531-47F9-BB1A-4F126EE91FE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42957D5-81AF-4010-A7BA-AC73687E8F56}" type="pres">
      <dgm:prSet presAssocID="{43B01129-7CBD-4645-A967-EE003C4F9174}" presName="spacer" presStyleCnt="0"/>
      <dgm:spPr/>
    </dgm:pt>
    <dgm:pt modelId="{EB6D2714-FEBF-45A1-BAAB-64C6D0D1A255}" type="pres">
      <dgm:prSet presAssocID="{90625075-65A6-4ECB-824F-685E38819DA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41941E3-1B6B-46A0-BBEC-1EF415021187}" type="pres">
      <dgm:prSet presAssocID="{A8F4DF82-62FA-48A8-B739-431511B07A67}" presName="spacer" presStyleCnt="0"/>
      <dgm:spPr/>
    </dgm:pt>
    <dgm:pt modelId="{6AF26179-9206-4327-80D6-8F6D626F717A}" type="pres">
      <dgm:prSet presAssocID="{82CA1BDC-ECF1-4497-8D09-A3AA7CE1E60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0A52D58-5799-4E72-A148-08F893A2DD7B}" type="pres">
      <dgm:prSet presAssocID="{F0D549B8-42D0-45EC-A1FE-6C3C60470473}" presName="spacer" presStyleCnt="0"/>
      <dgm:spPr/>
    </dgm:pt>
    <dgm:pt modelId="{6C4B2011-4C05-4EA6-A3C3-DEC5532E7723}" type="pres">
      <dgm:prSet presAssocID="{90564DF1-A3C9-4F48-98BA-B6902AF86EA0}" presName="parentText" presStyleLbl="node1" presStyleIdx="4" presStyleCnt="5" custLinFactNeighborX="-4303" custLinFactNeighborY="-715">
        <dgm:presLayoutVars>
          <dgm:chMax val="0"/>
          <dgm:bulletEnabled val="1"/>
        </dgm:presLayoutVars>
      </dgm:prSet>
      <dgm:spPr/>
    </dgm:pt>
    <dgm:pt modelId="{A6069189-E11B-4EB7-9AD4-5DC732AD3B37}" type="pres">
      <dgm:prSet presAssocID="{90564DF1-A3C9-4F48-98BA-B6902AF86EA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FE6C508-8603-4404-BDC5-0E1932684860}" srcId="{AF62C2BC-A457-48EC-88EB-A39865601492}" destId="{1DF0B87C-5FBA-4144-8973-0F351323C735}" srcOrd="0" destOrd="0" parTransId="{C8BD1DDA-AAA3-440F-867F-CA6D3BBE1975}" sibTransId="{4914D3C7-7132-4089-A487-52F25C2DA96B}"/>
    <dgm:cxn modelId="{1ADA3E0C-C7AA-42DE-BBAF-A94FAD2A6E7E}" type="presOf" srcId="{35470E8C-BC5C-45EB-AC09-0AB01AD916D2}" destId="{49502D10-9E91-4E06-8D50-A63510C77A4F}" srcOrd="0" destOrd="0" presId="urn:microsoft.com/office/officeart/2005/8/layout/vList2"/>
    <dgm:cxn modelId="{3FE9B90E-DB76-4A56-8B92-988913733322}" srcId="{AF62C2BC-A457-48EC-88EB-A39865601492}" destId="{B95A7D8F-3A20-47E5-883F-23F9C1137D7F}" srcOrd="2" destOrd="0" parTransId="{F4072FE4-3EEB-4EA0-A083-C57FFC5D29F0}" sibTransId="{72225E75-DC78-40F3-8707-FB7FDBC7E37C}"/>
    <dgm:cxn modelId="{CD055710-6869-4911-9A02-A4305B4592BF}" srcId="{AF62C2BC-A457-48EC-88EB-A39865601492}" destId="{3FFB2B9D-A964-40AF-94E2-7D5FC8B55D33}" srcOrd="1" destOrd="0" parTransId="{7E6EB2A2-1160-4805-A780-26F71D650E0D}" sibTransId="{A4405A14-AB46-4C25-AFAE-1997DEAE97DC}"/>
    <dgm:cxn modelId="{7622561F-EA9A-419C-8D02-46A4F36D5F99}" type="presOf" srcId="{B95A7D8F-3A20-47E5-883F-23F9C1137D7F}" destId="{A6069189-E11B-4EB7-9AD4-5DC732AD3B37}" srcOrd="0" destOrd="3" presId="urn:microsoft.com/office/officeart/2005/8/layout/vList2"/>
    <dgm:cxn modelId="{39117F4B-78D9-4D33-B06E-BEA8DD68EF90}" srcId="{90564DF1-A3C9-4F48-98BA-B6902AF86EA0}" destId="{AF62C2BC-A457-48EC-88EB-A39865601492}" srcOrd="0" destOrd="0" parTransId="{F6A666F7-11B0-46EB-8A7F-CABCCDAB1522}" sibTransId="{20339C19-0AA8-4867-982B-5C4945762CAC}"/>
    <dgm:cxn modelId="{0ABF8471-88D0-498C-BF18-18006338AC17}" type="presOf" srcId="{504C1ECD-F675-4E8F-A72E-EC923EB722BF}" destId="{C89DEF03-7B3B-40C0-BDD2-7BC68BF0DA78}" srcOrd="0" destOrd="0" presId="urn:microsoft.com/office/officeart/2005/8/layout/vList2"/>
    <dgm:cxn modelId="{E86ED374-8BD0-4EE1-A827-EB648B337BF4}" srcId="{35470E8C-BC5C-45EB-AC09-0AB01AD916D2}" destId="{90564DF1-A3C9-4F48-98BA-B6902AF86EA0}" srcOrd="4" destOrd="0" parTransId="{668C527C-6720-4D7E-817C-4170C745E38B}" sibTransId="{D42D1640-0B59-4FF8-930D-92EDFFCA6621}"/>
    <dgm:cxn modelId="{FF434A5A-C7F5-4F38-9CC9-7FD39A23B035}" type="presOf" srcId="{90625075-65A6-4ECB-824F-685E38819DA3}" destId="{EB6D2714-FEBF-45A1-BAAB-64C6D0D1A255}" srcOrd="0" destOrd="0" presId="urn:microsoft.com/office/officeart/2005/8/layout/vList2"/>
    <dgm:cxn modelId="{7A279380-7687-4B71-A78C-78C5DDA58627}" srcId="{35470E8C-BC5C-45EB-AC09-0AB01AD916D2}" destId="{96860AB2-4531-47F9-BB1A-4F126EE91FEB}" srcOrd="1" destOrd="0" parTransId="{C86200D6-2CF0-4C7A-A2D1-647F7B35EC5E}" sibTransId="{43B01129-7CBD-4645-A967-EE003C4F9174}"/>
    <dgm:cxn modelId="{25379481-27BA-480D-A68A-95AD20315749}" srcId="{35470E8C-BC5C-45EB-AC09-0AB01AD916D2}" destId="{504C1ECD-F675-4E8F-A72E-EC923EB722BF}" srcOrd="0" destOrd="0" parTransId="{CCC8E3FE-9FF9-436C-8DA1-F7ACB20D11B4}" sibTransId="{020CE6B7-1ED4-4DDF-8EC7-CA494536541A}"/>
    <dgm:cxn modelId="{E2C6AF9A-D96D-46C7-8E4E-EEE71A5F41CD}" type="presOf" srcId="{1DF0B87C-5FBA-4144-8973-0F351323C735}" destId="{A6069189-E11B-4EB7-9AD4-5DC732AD3B37}" srcOrd="0" destOrd="1" presId="urn:microsoft.com/office/officeart/2005/8/layout/vList2"/>
    <dgm:cxn modelId="{EDB155A7-BA34-4B38-B114-92B1BF049A8C}" type="presOf" srcId="{90564DF1-A3C9-4F48-98BA-B6902AF86EA0}" destId="{6C4B2011-4C05-4EA6-A3C3-DEC5532E7723}" srcOrd="0" destOrd="0" presId="urn:microsoft.com/office/officeart/2005/8/layout/vList2"/>
    <dgm:cxn modelId="{6D78BBBD-C74E-46D3-BAD1-E52345A86E6F}" srcId="{35470E8C-BC5C-45EB-AC09-0AB01AD916D2}" destId="{82CA1BDC-ECF1-4497-8D09-A3AA7CE1E604}" srcOrd="3" destOrd="0" parTransId="{9F4505FA-4C41-4233-AED1-219B13B0B3C2}" sibTransId="{F0D549B8-42D0-45EC-A1FE-6C3C60470473}"/>
    <dgm:cxn modelId="{4AD4E7BD-A37D-4FEF-BDFD-4D9D439A7E9E}" type="presOf" srcId="{96860AB2-4531-47F9-BB1A-4F126EE91FEB}" destId="{446A4924-8736-468C-B5AF-D0291D7522F4}" srcOrd="0" destOrd="0" presId="urn:microsoft.com/office/officeart/2005/8/layout/vList2"/>
    <dgm:cxn modelId="{5274A3C1-3EA3-4A80-AF39-E944762F3505}" srcId="{35470E8C-BC5C-45EB-AC09-0AB01AD916D2}" destId="{90625075-65A6-4ECB-824F-685E38819DA3}" srcOrd="2" destOrd="0" parTransId="{451211FA-5DA3-4B5F-9595-D2C20FAA3F0D}" sibTransId="{A8F4DF82-62FA-48A8-B739-431511B07A67}"/>
    <dgm:cxn modelId="{DBB000C6-5CFC-4A23-95FB-1DA3BD8FA6CA}" type="presOf" srcId="{AF62C2BC-A457-48EC-88EB-A39865601492}" destId="{A6069189-E11B-4EB7-9AD4-5DC732AD3B37}" srcOrd="0" destOrd="0" presId="urn:microsoft.com/office/officeart/2005/8/layout/vList2"/>
    <dgm:cxn modelId="{D3895DCB-4FFA-4925-9B62-FBE2B6629E11}" type="presOf" srcId="{82CA1BDC-ECF1-4497-8D09-A3AA7CE1E604}" destId="{6AF26179-9206-4327-80D6-8F6D626F717A}" srcOrd="0" destOrd="0" presId="urn:microsoft.com/office/officeart/2005/8/layout/vList2"/>
    <dgm:cxn modelId="{EDF33ED7-9BC5-4996-A65B-8FBC69D603F5}" type="presOf" srcId="{3FFB2B9D-A964-40AF-94E2-7D5FC8B55D33}" destId="{A6069189-E11B-4EB7-9AD4-5DC732AD3B37}" srcOrd="0" destOrd="2" presId="urn:microsoft.com/office/officeart/2005/8/layout/vList2"/>
    <dgm:cxn modelId="{305E2A15-44F4-403C-9CDA-BA60E55BB0FA}" type="presParOf" srcId="{49502D10-9E91-4E06-8D50-A63510C77A4F}" destId="{C89DEF03-7B3B-40C0-BDD2-7BC68BF0DA78}" srcOrd="0" destOrd="0" presId="urn:microsoft.com/office/officeart/2005/8/layout/vList2"/>
    <dgm:cxn modelId="{F86622B1-FA6E-4754-8E6F-0FFA36ECFDCC}" type="presParOf" srcId="{49502D10-9E91-4E06-8D50-A63510C77A4F}" destId="{E7A674F7-E08D-47CB-AA07-5CD8698CD073}" srcOrd="1" destOrd="0" presId="urn:microsoft.com/office/officeart/2005/8/layout/vList2"/>
    <dgm:cxn modelId="{62FF95F8-7974-4C7B-A83D-040CEB9E3E30}" type="presParOf" srcId="{49502D10-9E91-4E06-8D50-A63510C77A4F}" destId="{446A4924-8736-468C-B5AF-D0291D7522F4}" srcOrd="2" destOrd="0" presId="urn:microsoft.com/office/officeart/2005/8/layout/vList2"/>
    <dgm:cxn modelId="{86DCA298-A002-41E7-864A-1EBCF93E797F}" type="presParOf" srcId="{49502D10-9E91-4E06-8D50-A63510C77A4F}" destId="{342957D5-81AF-4010-A7BA-AC73687E8F56}" srcOrd="3" destOrd="0" presId="urn:microsoft.com/office/officeart/2005/8/layout/vList2"/>
    <dgm:cxn modelId="{29D6CCC2-EBC3-41C3-A20B-8F059192C985}" type="presParOf" srcId="{49502D10-9E91-4E06-8D50-A63510C77A4F}" destId="{EB6D2714-FEBF-45A1-BAAB-64C6D0D1A255}" srcOrd="4" destOrd="0" presId="urn:microsoft.com/office/officeart/2005/8/layout/vList2"/>
    <dgm:cxn modelId="{B40D77EE-50E1-4785-BCAA-0407886745E3}" type="presParOf" srcId="{49502D10-9E91-4E06-8D50-A63510C77A4F}" destId="{241941E3-1B6B-46A0-BBEC-1EF415021187}" srcOrd="5" destOrd="0" presId="urn:microsoft.com/office/officeart/2005/8/layout/vList2"/>
    <dgm:cxn modelId="{356B825C-3D68-4233-9926-2B35FC4CAB16}" type="presParOf" srcId="{49502D10-9E91-4E06-8D50-A63510C77A4F}" destId="{6AF26179-9206-4327-80D6-8F6D626F717A}" srcOrd="6" destOrd="0" presId="urn:microsoft.com/office/officeart/2005/8/layout/vList2"/>
    <dgm:cxn modelId="{C02C00E3-ED0F-4848-989E-10C6DCBB6E9E}" type="presParOf" srcId="{49502D10-9E91-4E06-8D50-A63510C77A4F}" destId="{A0A52D58-5799-4E72-A148-08F893A2DD7B}" srcOrd="7" destOrd="0" presId="urn:microsoft.com/office/officeart/2005/8/layout/vList2"/>
    <dgm:cxn modelId="{3502E8CC-C600-49D7-8B1C-7A09E3E2E43D}" type="presParOf" srcId="{49502D10-9E91-4E06-8D50-A63510C77A4F}" destId="{6C4B2011-4C05-4EA6-A3C3-DEC5532E7723}" srcOrd="8" destOrd="0" presId="urn:microsoft.com/office/officeart/2005/8/layout/vList2"/>
    <dgm:cxn modelId="{F04A19A3-70B6-4C23-BB2C-A046D1B79461}" type="presParOf" srcId="{49502D10-9E91-4E06-8D50-A63510C77A4F}" destId="{A6069189-E11B-4EB7-9AD4-5DC732AD3B37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DEF03-7B3B-40C0-BDD2-7BC68BF0DA78}">
      <dsp:nvSpPr>
        <dsp:cNvPr id="0" name=""/>
        <dsp:cNvSpPr/>
      </dsp:nvSpPr>
      <dsp:spPr>
        <a:xfrm>
          <a:off x="0" y="34118"/>
          <a:ext cx="7728267" cy="6475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Umfang: eine </a:t>
          </a:r>
          <a:r>
            <a:rPr lang="de-DE" sz="2700" b="1" kern="1200" dirty="0"/>
            <a:t>Doppelstunde</a:t>
          </a:r>
          <a:r>
            <a:rPr lang="de-DE" sz="2700" kern="1200" dirty="0"/>
            <a:t> + HA</a:t>
          </a:r>
          <a:endParaRPr lang="en-US" sz="2700" kern="1200" dirty="0"/>
        </a:p>
      </dsp:txBody>
      <dsp:txXfrm>
        <a:off x="31613" y="65731"/>
        <a:ext cx="7665041" cy="584369"/>
      </dsp:txXfrm>
    </dsp:sp>
    <dsp:sp modelId="{446A4924-8736-468C-B5AF-D0291D7522F4}">
      <dsp:nvSpPr>
        <dsp:cNvPr id="0" name=""/>
        <dsp:cNvSpPr/>
      </dsp:nvSpPr>
      <dsp:spPr>
        <a:xfrm>
          <a:off x="0" y="767939"/>
          <a:ext cx="7728267" cy="647595"/>
        </a:xfrm>
        <a:prstGeom prst="roundRect">
          <a:avLst/>
        </a:prstGeom>
        <a:solidFill>
          <a:schemeClr val="accent5">
            <a:hueOff val="2794580"/>
            <a:satOff val="-2409"/>
            <a:lumOff val="3187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Richtgröße: ca. </a:t>
          </a:r>
          <a:r>
            <a:rPr lang="de-DE" sz="2700" b="1" kern="1200" dirty="0"/>
            <a:t>15 Teilnehmerinnen</a:t>
          </a:r>
          <a:endParaRPr lang="en-US" sz="2700" kern="1200" dirty="0"/>
        </a:p>
      </dsp:txBody>
      <dsp:txXfrm>
        <a:off x="31613" y="799552"/>
        <a:ext cx="7665041" cy="584369"/>
      </dsp:txXfrm>
    </dsp:sp>
    <dsp:sp modelId="{EB6D2714-FEBF-45A1-BAAB-64C6D0D1A255}">
      <dsp:nvSpPr>
        <dsp:cNvPr id="0" name=""/>
        <dsp:cNvSpPr/>
      </dsp:nvSpPr>
      <dsp:spPr>
        <a:xfrm>
          <a:off x="0" y="1493294"/>
          <a:ext cx="7728267" cy="647595"/>
        </a:xfrm>
        <a:prstGeom prst="roundRect">
          <a:avLst/>
        </a:prstGeom>
        <a:solidFill>
          <a:schemeClr val="accent5">
            <a:hueOff val="5589159"/>
            <a:satOff val="-4817"/>
            <a:lumOff val="6373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b="1" kern="1200" dirty="0"/>
            <a:t>versetzungsrelevant, min. 2 </a:t>
          </a:r>
          <a:r>
            <a:rPr lang="de-DE" sz="2700" b="1" kern="1200" dirty="0" err="1"/>
            <a:t>kLN</a:t>
          </a:r>
          <a:endParaRPr lang="en-US" sz="2700" kern="1200" dirty="0"/>
        </a:p>
      </dsp:txBody>
      <dsp:txXfrm>
        <a:off x="31613" y="1524907"/>
        <a:ext cx="7665041" cy="584369"/>
      </dsp:txXfrm>
    </dsp:sp>
    <dsp:sp modelId="{6AF26179-9206-4327-80D6-8F6D626F717A}">
      <dsp:nvSpPr>
        <dsp:cNvPr id="0" name=""/>
        <dsp:cNvSpPr/>
      </dsp:nvSpPr>
      <dsp:spPr>
        <a:xfrm>
          <a:off x="0" y="2218649"/>
          <a:ext cx="7728267" cy="647595"/>
        </a:xfrm>
        <a:prstGeom prst="roundRect">
          <a:avLst/>
        </a:prstGeom>
        <a:solidFill>
          <a:schemeClr val="accent5">
            <a:hueOff val="8383739"/>
            <a:satOff val="-7226"/>
            <a:lumOff val="956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b="1" kern="1200" dirty="0"/>
            <a:t>Zertifikat </a:t>
          </a:r>
          <a:r>
            <a:rPr lang="de-DE" sz="2700" kern="1200" dirty="0"/>
            <a:t>(Nachweis über die Kompetenzen)</a:t>
          </a:r>
          <a:endParaRPr lang="en-US" sz="2700" kern="1200" dirty="0"/>
        </a:p>
      </dsp:txBody>
      <dsp:txXfrm>
        <a:off x="31613" y="2250262"/>
        <a:ext cx="7665041" cy="584369"/>
      </dsp:txXfrm>
    </dsp:sp>
    <dsp:sp modelId="{6C4B2011-4C05-4EA6-A3C3-DEC5532E7723}">
      <dsp:nvSpPr>
        <dsp:cNvPr id="0" name=""/>
        <dsp:cNvSpPr/>
      </dsp:nvSpPr>
      <dsp:spPr>
        <a:xfrm>
          <a:off x="0" y="2933614"/>
          <a:ext cx="7728267" cy="647595"/>
        </a:xfrm>
        <a:prstGeom prst="roundRect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b="1" kern="1200" dirty="0"/>
            <a:t>Struktur</a:t>
          </a:r>
          <a:r>
            <a:rPr lang="de-DE" sz="2700" kern="1200" dirty="0"/>
            <a:t>: </a:t>
          </a:r>
          <a:endParaRPr lang="en-US" sz="2700" kern="1200" dirty="0"/>
        </a:p>
      </dsp:txBody>
      <dsp:txXfrm>
        <a:off x="31613" y="2965227"/>
        <a:ext cx="7665041" cy="584369"/>
      </dsp:txXfrm>
    </dsp:sp>
    <dsp:sp modelId="{A6069189-E11B-4EB7-9AD4-5DC732AD3B37}">
      <dsp:nvSpPr>
        <dsp:cNvPr id="0" name=""/>
        <dsp:cNvSpPr/>
      </dsp:nvSpPr>
      <dsp:spPr>
        <a:xfrm>
          <a:off x="0" y="3591599"/>
          <a:ext cx="7728267" cy="145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72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r>
            <a:rPr lang="de-DE" sz="2100" kern="1200" dirty="0"/>
            <a:t>	Sep-Okt:	Definition</a:t>
          </a:r>
          <a:endParaRPr lang="en-US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r>
            <a:rPr lang="de-DE" sz="2100" kern="1200" dirty="0"/>
            <a:t>Nov-Dez:	Planung</a:t>
          </a:r>
          <a:endParaRPr lang="en-US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r>
            <a:rPr lang="de-DE" sz="2100" kern="1200" dirty="0"/>
            <a:t>Jan-Mai:	Durchführung</a:t>
          </a:r>
          <a:endParaRPr lang="en-US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r>
            <a:rPr lang="de-DE" sz="2100" kern="1200" dirty="0"/>
            <a:t>Jun-Jul:	Abschluss</a:t>
          </a:r>
          <a:endParaRPr lang="en-US" sz="2100" kern="1200" dirty="0"/>
        </a:p>
      </dsp:txBody>
      <dsp:txXfrm>
        <a:off x="0" y="3591599"/>
        <a:ext cx="7728267" cy="1453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08CB4-0752-5440-BC5E-764C04795825}" type="datetimeFigureOut">
              <a:rPr lang="de-DE" smtClean="0"/>
              <a:t>21.04.2026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6022D-0FF1-124A-B763-D749E37AB1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0979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CC484-7814-4AFF-AE78-D5BEA91C21B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548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 Folien 22 bis 35</a:t>
            </a:r>
            <a:r>
              <a:rPr lang="de-DE" baseline="0" dirty="0"/>
              <a:t> dienen insbesondere der Information der/des </a:t>
            </a:r>
            <a:r>
              <a:rPr lang="de-DE" baseline="0" dirty="0" err="1"/>
              <a:t>OSK</a:t>
            </a:r>
            <a:r>
              <a:rPr lang="de-DE" baseline="0" dirty="0"/>
              <a:t>. Zudem können sie den Vortrag – je nach den schulischen Gegebenheiten vor Ort – vertiefen oder bei Nachfragen zu Hilfe genommen werden.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D0DCA-4C30-4C99-85AA-8B49A48E3E3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870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D0DCA-4C30-4C99-85AA-8B49A48E3E34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0131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 Folien 22 bis 35</a:t>
            </a:r>
            <a:r>
              <a:rPr lang="de-DE" baseline="0" dirty="0"/>
              <a:t> dienen insbesondere der Information der/des </a:t>
            </a:r>
            <a:r>
              <a:rPr lang="de-DE" baseline="0" dirty="0" err="1"/>
              <a:t>OSK</a:t>
            </a:r>
            <a:r>
              <a:rPr lang="de-DE" baseline="0" dirty="0"/>
              <a:t>. Zudem können sie den Vortrag – je nach den schulischen Gegebenheiten vor Ort – vertiefen oder bei Nachfragen zu Hilfe genommen werden.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D0DCA-4C30-4C99-85AA-8B49A48E3E3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3592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D0DCA-4C30-4C99-85AA-8B49A48E3E34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8094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D0DCA-4C30-4C99-85AA-8B49A48E3E34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826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Feststellungsprüfung im Falle eines beabsichtigten</a:t>
            </a:r>
            <a:r>
              <a:rPr lang="de-DE" baseline="0" dirty="0"/>
              <a:t> Wechsels zu Beginn der Qualifikationsphase, nicht infolge des Überspringens der </a:t>
            </a:r>
            <a:r>
              <a:rPr lang="de-DE" baseline="0" dirty="0" err="1"/>
              <a:t>Jgst</a:t>
            </a:r>
            <a:r>
              <a:rPr lang="de-DE" baseline="0" dirty="0"/>
              <a:t>. 11 bzw. eines Auslandsaufenthalts in </a:t>
            </a:r>
            <a:r>
              <a:rPr lang="de-DE" baseline="0" dirty="0" err="1"/>
              <a:t>Jgst</a:t>
            </a:r>
            <a:r>
              <a:rPr lang="de-DE" baseline="0" dirty="0"/>
              <a:t>. 11 mit anschließendem Vorrücken auf Probe. Bei Wahl des Leistungsfaches infolge des Wechsels: Mind. Note 3 in der Feststellungsprüfung erforderlich.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D0DCA-4C30-4C99-85AA-8B49A48E3E34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9602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Ggf.</a:t>
            </a:r>
            <a:r>
              <a:rPr lang="de-DE" baseline="0" dirty="0"/>
              <a:t> schulspezifische Anpassung vornehmen. </a:t>
            </a:r>
            <a:r>
              <a:rPr lang="de-DE" dirty="0"/>
              <a:t>Bei Wiedereintritt in das 2. Halbjahr der </a:t>
            </a:r>
            <a:r>
              <a:rPr lang="de-DE" dirty="0" err="1"/>
              <a:t>Jgst</a:t>
            </a:r>
            <a:r>
              <a:rPr lang="de-DE" dirty="0"/>
              <a:t>. 11 ist die Neuwahl des P-Seminars erforderlich. Die Leistungen im Umfang von mind. zwei kleinen Leistungsnachweisen müssen dann im neu gewählten</a:t>
            </a:r>
            <a:r>
              <a:rPr lang="de-DE" baseline="0" dirty="0"/>
              <a:t> P-Seminar erbracht werden.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D0DCA-4C30-4C99-85AA-8B49A48E3E34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2436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D0DCA-4C30-4C99-85AA-8B49A48E3E34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1881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Verdeutlichung</a:t>
            </a:r>
            <a:r>
              <a:rPr lang="de-DE" baseline="0" dirty="0"/>
              <a:t> des Gesamtkonzepts der beruflichen Orientierung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CCC484-7814-4AFF-AE78-D5BEA91C21B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42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Hier sollte deutlich werden, dass</a:t>
            </a:r>
            <a:r>
              <a:rPr lang="de-DE" baseline="0" dirty="0"/>
              <a:t> das P-Seminar in Zukunft noch stärkeren Fokus auf die berufliche Orientierung im Rahmen des Projekts legt und dass Teile des Berufsfindungsprozesses (z. B. Bewerbung) in Zukunft nicht mehr im P-Seminar abgebildet werden müssen, weil sie im Modul der Jahrgangsstufe 9 bzw. im Aufbaumodul der Jahrgangsstufen 12 und 13 enthalten sind.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CCC484-7814-4AFF-AE78-D5BEA91C21B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67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CC484-7814-4AFF-AE78-D5BEA91C21B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4866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CC484-7814-4AFF-AE78-D5BEA91C21B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7198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CC484-7814-4AFF-AE78-D5BEA91C21B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598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CC484-7814-4AFF-AE78-D5BEA91C21B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067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D0DCA-4C30-4C99-85AA-8B49A48E3E3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2541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 Folien 22 bis 35</a:t>
            </a:r>
            <a:r>
              <a:rPr lang="de-DE" baseline="0" dirty="0"/>
              <a:t> dienen insbesondere der Information der/des </a:t>
            </a:r>
            <a:r>
              <a:rPr lang="de-DE" baseline="0" dirty="0" err="1"/>
              <a:t>OSK</a:t>
            </a:r>
            <a:r>
              <a:rPr lang="de-DE" baseline="0" dirty="0"/>
              <a:t>. Zudem können sie den Vortrag – je nach den schulischen Gegebenheiten vor Ort – vertiefen oder bei Nachfragen zu Hilfe genommen werden.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D0DCA-4C30-4C99-85AA-8B49A48E3E3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698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F30AC6-AB06-4D91-9B17-7494FDC6C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FFAA152-41CF-44A0-B55F-A93E221D2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E00A63-B273-4560-82BA-FD8A2DEBA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F3DA-5F1C-4D46-A432-9DC5D7F6004B}" type="datetimeFigureOut">
              <a:rPr lang="de-DE" smtClean="0"/>
              <a:t>21.04.2026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789F5A-E04C-4AE7-B956-CBB2A22F3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EBF8EF-55E2-48E9-891F-A99F3BF4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78B-6DA8-45AC-8EA9-955A452BB0D8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 descr="Ein Bild, das Gebäude, Blume, sitzend, Tisch enthält.&#10;&#10;Automatisch generierte Beschreibung">
            <a:extLst>
              <a:ext uri="{FF2B5EF4-FFF2-40B4-BE49-F238E27FC236}">
                <a16:creationId xmlns:a16="http://schemas.microsoft.com/office/drawing/2014/main" id="{0DBE161F-F561-4BA4-87FD-22585ECB1D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  <p:pic>
        <p:nvPicPr>
          <p:cNvPr id="10" name="Grafik 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E2B1349-CB39-447A-8375-BED81BD29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37" b="86954"/>
          <a:stretch/>
        </p:blipFill>
        <p:spPr>
          <a:xfrm>
            <a:off x="-1" y="1694"/>
            <a:ext cx="12330545" cy="894234"/>
          </a:xfrm>
          <a:prstGeom prst="rect">
            <a:avLst/>
          </a:prstGeom>
        </p:spPr>
      </p:pic>
      <p:pic>
        <p:nvPicPr>
          <p:cNvPr id="12" name="Grafik 11" descr="Ein Bild, das Schild enthält.&#10;&#10;Automatisch generierte Beschreibung">
            <a:extLst>
              <a:ext uri="{FF2B5EF4-FFF2-40B4-BE49-F238E27FC236}">
                <a16:creationId xmlns:a16="http://schemas.microsoft.com/office/drawing/2014/main" id="{987FE8B5-EB8B-476B-918F-3C3578ABA4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4" y="2002644"/>
            <a:ext cx="9417561" cy="224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1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AA1E5-60E4-4FC6-9346-0A7A26EE7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A673FAF-C1BB-4F21-BC69-C5A99B8385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53E1E0B-BE2A-4271-BD97-E2EB716BB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818B5A2-42EA-4315-8F94-36A57C273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F3DA-5F1C-4D46-A432-9DC5D7F6004B}" type="datetimeFigureOut">
              <a:rPr lang="de-DE" smtClean="0"/>
              <a:t>21.04.2026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03221D5-EE18-481D-8BAA-822221BCA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562B612-09E5-4D11-9290-DBC75FB7A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78B-6DA8-45AC-8EA9-955A452BB0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531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088A53-BEDB-4792-B711-7245C08AF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1747E91-84A6-40BC-8977-C8A989273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03A15B-A993-480A-935F-DF1E555DA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F3DA-5F1C-4D46-A432-9DC5D7F6004B}" type="datetimeFigureOut">
              <a:rPr lang="de-DE" smtClean="0"/>
              <a:t>21.04.2026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CFE3D6-72B3-4106-B9EC-8530EFFB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C23434-A342-4760-97FF-F847D1E3C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78B-6DA8-45AC-8EA9-955A452BB0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4415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5C56786-FEF5-490D-A714-DD38085BF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BBD6C2E-361C-417F-AA4E-33F4BCB701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5A913C-8A54-4888-A136-BBFB5FF6F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F3DA-5F1C-4D46-A432-9DC5D7F6004B}" type="datetimeFigureOut">
              <a:rPr lang="de-DE" smtClean="0"/>
              <a:t>21.04.2026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92AA3D-20B1-467F-A932-4CCCD1DCC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66C159-0E8A-40C5-BD17-FA0305F67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78B-6DA8-45AC-8EA9-955A452BB0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779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3600" spc="-1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42AD977-C91D-49B5-BF92-32F16E6333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0263" y="761999"/>
            <a:ext cx="2894799" cy="2537908"/>
          </a:xfrm>
          <a:prstGeom prst="rect">
            <a:avLst/>
          </a:prstGeom>
          <a:solidFill>
            <a:schemeClr val="bg2">
              <a:lumMod val="40000"/>
              <a:lumOff val="60000"/>
              <a:alpha val="42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30364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73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929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4/21/2026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88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4/21/2026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790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4/21/2026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702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355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Gebäude, draußen, Haus enthält.&#10;&#10;Automatisch generierte Beschreibung">
            <a:extLst>
              <a:ext uri="{FF2B5EF4-FFF2-40B4-BE49-F238E27FC236}">
                <a16:creationId xmlns:a16="http://schemas.microsoft.com/office/drawing/2014/main" id="{0EDC671A-1C0F-4177-AC3D-825C3066D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6"/>
          <a:stretch/>
        </p:blipFill>
        <p:spPr>
          <a:xfrm>
            <a:off x="-1" y="895928"/>
            <a:ext cx="12192001" cy="665130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F30AC6-AB06-4D91-9B17-7494FDC6C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FFAA152-41CF-44A0-B55F-A93E221D2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E00A63-B273-4560-82BA-FD8A2DEBA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F3DA-5F1C-4D46-A432-9DC5D7F6004B}" type="datetimeFigureOut">
              <a:rPr lang="de-DE" smtClean="0"/>
              <a:t>21.04.2026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789F5A-E04C-4AE7-B956-CBB2A22F3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EBF8EF-55E2-48E9-891F-A99F3BF4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78B-6DA8-45AC-8EA9-955A452BB0D8}" type="slidenum">
              <a:rPr lang="de-DE" smtClean="0"/>
              <a:t>‹Nr.›</a:t>
            </a:fld>
            <a:endParaRPr lang="de-DE"/>
          </a:p>
        </p:txBody>
      </p:sp>
      <p:pic>
        <p:nvPicPr>
          <p:cNvPr id="10" name="Grafik 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E2B1349-CB39-447A-8375-BED81BD29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37" b="86954"/>
          <a:stretch/>
        </p:blipFill>
        <p:spPr>
          <a:xfrm>
            <a:off x="-1" y="1694"/>
            <a:ext cx="12330545" cy="894234"/>
          </a:xfrm>
          <a:prstGeom prst="rect">
            <a:avLst/>
          </a:prstGeom>
        </p:spPr>
      </p:pic>
      <p:pic>
        <p:nvPicPr>
          <p:cNvPr id="12" name="Grafik 11" descr="Ein Bild, das Schild enthält.&#10;&#10;Automatisch generierte Beschreibung">
            <a:extLst>
              <a:ext uri="{FF2B5EF4-FFF2-40B4-BE49-F238E27FC236}">
                <a16:creationId xmlns:a16="http://schemas.microsoft.com/office/drawing/2014/main" id="{987FE8B5-EB8B-476B-918F-3C3578ABA4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866869"/>
            <a:ext cx="8281489" cy="197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40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4/21/2026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856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4/21/2026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423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31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114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4/21/2026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252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4/21/2026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557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4/21/2026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3669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4/21/2026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468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4/21/2026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153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4/21/2026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064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408CAE-B8A4-4F3F-A3EF-5C50E870E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9800"/>
            <a:ext cx="10515600" cy="3967162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365E573-E20F-48A4-A3E9-13688D37A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74"/>
                    </a14:imgEffect>
                    <a14:imgEffect>
                      <a14:saturation sat="66000"/>
                    </a14:imgEffect>
                    <a14:imgEffect>
                      <a14:brightnessContrast contrast="48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4447644" y="1876425"/>
            <a:ext cx="3296711" cy="43005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332618C-3EEE-465C-999E-D4B7D64D6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9000"/>
            <a:ext cx="10515600" cy="114141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DEDC21-203B-4C36-980E-EBBD1EE80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F3DA-5F1C-4D46-A432-9DC5D7F6004B}" type="datetimeFigureOut">
              <a:rPr lang="de-DE" smtClean="0"/>
              <a:t>21.04.2026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0770A2-31FB-4A3B-ADC9-8483F2790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78B-6DA8-45AC-8EA9-955A452BB0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4025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4/21/2026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186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4/21/2026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777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4/21/2026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0939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4/21/2026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9912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4/21/2026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3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8CBC2E-49E4-4D1D-917D-E5F0A7124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3C4A3A-3E7A-4B80-852A-F14DFC620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7A3D43-D828-4776-8F1E-629A44CAD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F3DA-5F1C-4D46-A432-9DC5D7F6004B}" type="datetimeFigureOut">
              <a:rPr lang="de-DE" smtClean="0"/>
              <a:t>21.04.2026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91C934-1B3F-4D71-8725-070B460F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5862FF-B3F1-4F06-AC03-E69D216A0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78B-6DA8-45AC-8EA9-955A452BB0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8981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874E60-EBAA-48BA-92A3-E8C35E451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7864AD-5487-4CBF-A43C-D964EDFB9C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9F464A2-A600-47ED-87D8-CC4268FD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03B9E70-FBB2-442D-AC3D-D240E0FE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F3DA-5F1C-4D46-A432-9DC5D7F6004B}" type="datetimeFigureOut">
              <a:rPr lang="de-DE" smtClean="0"/>
              <a:t>21.04.2026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8822957-32AF-4949-8AEF-D51570C04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A26FF6D-1E47-4769-AA06-656381DB5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78B-6DA8-45AC-8EA9-955A452BB0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309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135F9-EE53-49DE-82B1-234DF780D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821AF0-C1A7-4355-87BC-7FBE0BE48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709D750-4FAC-41E5-9E75-A67AF858E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86F8163-2914-411C-B0DE-29AE88E16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1D25B85-568B-48C9-8696-AF80E387D8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707505A-9C30-455C-A8F4-DF094EEBD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F3DA-5F1C-4D46-A432-9DC5D7F6004B}" type="datetimeFigureOut">
              <a:rPr lang="de-DE" smtClean="0"/>
              <a:t>21.04.2026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E996A99-A542-433B-A6D3-AB6018BC5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306EAD2-7C66-465D-B815-1E1BBE0CD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78B-6DA8-45AC-8EA9-955A452BB0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9828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2BF11C-F831-47FC-AB0D-34AF5A296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53BDE35-FC88-4C40-B621-89B691B75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F3DA-5F1C-4D46-A432-9DC5D7F6004B}" type="datetimeFigureOut">
              <a:rPr lang="de-DE" smtClean="0"/>
              <a:t>21.04.2026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6BB808A-398F-48F0-8639-BA5D4A17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C8B4E0-8FB5-406C-B29E-BCCF593E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78B-6DA8-45AC-8EA9-955A452BB0D8}" type="slidenum">
              <a:rPr lang="de-DE" smtClean="0"/>
              <a:t>‹Nr.›</a:t>
            </a:fld>
            <a:endParaRPr lang="de-DE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2C6E6E5A-F177-4089-ABA7-6EF2F9C02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74"/>
                    </a14:imgEffect>
                    <a14:imgEffect>
                      <a14:saturation sat="66000"/>
                    </a14:imgEffect>
                    <a14:imgEffect>
                      <a14:brightnessContrast contrast="48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4447644" y="1876425"/>
            <a:ext cx="3296711" cy="430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32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86DBB13-1F84-416A-8680-126CB5F6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F3DA-5F1C-4D46-A432-9DC5D7F6004B}" type="datetimeFigureOut">
              <a:rPr lang="de-DE" smtClean="0"/>
              <a:t>21.04.2026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82D49E9-B534-4B7A-AA2F-D6F234421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1B5AF1-C63F-4BCA-ADBD-DA947EEBD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78B-6DA8-45AC-8EA9-955A452BB0D8}" type="slidenum">
              <a:rPr lang="de-DE" smtClean="0"/>
              <a:t>‹Nr.›</a:t>
            </a:fld>
            <a:endParaRPr lang="de-DE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72D09C6C-4DFF-49FD-8AB2-F2402B3B20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74"/>
                    </a14:imgEffect>
                    <a14:imgEffect>
                      <a14:saturation sat="66000"/>
                    </a14:imgEffect>
                    <a14:imgEffect>
                      <a14:brightnessContrast contrast="48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4447644" y="1876425"/>
            <a:ext cx="3296711" cy="430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30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7673F8-A9C5-4073-9B97-2392B2D60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AC20AB-966F-4C1F-BD08-E45C1A108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4EBD07-DF7F-4C90-9FDC-27D59122F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138E6C9-B0C3-4A8A-951E-493B40D5F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F3DA-5F1C-4D46-A432-9DC5D7F6004B}" type="datetimeFigureOut">
              <a:rPr lang="de-DE" smtClean="0"/>
              <a:t>21.04.2026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D2C1631-54A6-49AE-8F53-8F77DA039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1856BA-29E2-42D3-BB8B-4DC545AC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B78B-6DA8-45AC-8EA9-955A452BB0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367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C9ABFF-CF56-4176-BA71-4E3DAE363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0099"/>
            <a:ext cx="10515600" cy="4106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91F2CCB-E8A1-447F-9A5B-F20D75D9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5927"/>
            <a:ext cx="10515600" cy="994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19F00B-AECF-4916-A286-219256BBD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5F3DA-5F1C-4D46-A432-9DC5D7F6004B}" type="datetimeFigureOut">
              <a:rPr lang="de-DE" smtClean="0"/>
              <a:t>21.04.2026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86D89D-F61D-4F81-98C0-D288D1683C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8E6E9F-7B15-4CFA-BC86-D406F4C95E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8B78B-6DA8-45AC-8EA9-955A452BB0D8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CD037CC1-0DDF-42EB-95A8-633B522E66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37" b="86954"/>
          <a:stretch/>
        </p:blipFill>
        <p:spPr>
          <a:xfrm>
            <a:off x="-1" y="1694"/>
            <a:ext cx="12330545" cy="89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54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21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4/21/2026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12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6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formationsmaterial zur neuen Oberstufe in Bayern (PDF-Dokument">
            <a:extLst>
              <a:ext uri="{FF2B5EF4-FFF2-40B4-BE49-F238E27FC236}">
                <a16:creationId xmlns:a16="http://schemas.microsoft.com/office/drawing/2014/main" id="{AA481506-B233-5938-2C20-0948736DF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71" y="889000"/>
            <a:ext cx="8454673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818133F9-A17D-48CA-AF97-1A1884BCA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cs typeface="Arial" panose="020B0604020202020204" pitchFamily="34" charset="0"/>
              </a:rPr>
              <a:t>Herzlich Willkommen zum Informationsabend</a:t>
            </a:r>
          </a:p>
        </p:txBody>
      </p:sp>
    </p:spTree>
    <p:extLst>
      <p:ext uri="{BB962C8B-B14F-4D97-AF65-F5344CB8AC3E}">
        <p14:creationId xmlns:p14="http://schemas.microsoft.com/office/powerpoint/2010/main" val="742135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05997E-4798-44F4-B936-3D6B8F2F0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317" y="1123837"/>
            <a:ext cx="2466084" cy="4601183"/>
          </a:xfrm>
        </p:spPr>
        <p:txBody>
          <a:bodyPr>
            <a:normAutofit/>
          </a:bodyPr>
          <a:lstStyle/>
          <a:p>
            <a:br>
              <a:rPr lang="de-DE" dirty="0"/>
            </a:br>
            <a:r>
              <a:rPr lang="de-DE" dirty="0"/>
              <a:t>P-Seminar-angebot 2026/27</a:t>
            </a:r>
            <a:br>
              <a:rPr lang="de-DE" dirty="0"/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13D4D7-2B92-F676-77C7-E6084BDC8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7"/>
            <a:ext cx="12192000" cy="88392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320B41E-E858-41FD-A59D-DEE1AD9842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527"/>
          <a:stretch/>
        </p:blipFill>
        <p:spPr>
          <a:xfrm>
            <a:off x="3900133" y="885215"/>
            <a:ext cx="6732000" cy="3266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A78D40E-012B-4DE5-AE3F-80A7E84BD1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01" b="87769"/>
          <a:stretch/>
        </p:blipFill>
        <p:spPr>
          <a:xfrm>
            <a:off x="3904957" y="1211855"/>
            <a:ext cx="6730567" cy="4076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834BB19-93C1-4D8F-A7E9-EC6FF7ABF3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97" b="78100"/>
          <a:stretch/>
        </p:blipFill>
        <p:spPr>
          <a:xfrm>
            <a:off x="3904957" y="1553562"/>
            <a:ext cx="6730567" cy="63879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99D9644-9C33-4188-B921-093314E844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10" b="68763"/>
          <a:stretch/>
        </p:blipFill>
        <p:spPr>
          <a:xfrm>
            <a:off x="3908320" y="2103396"/>
            <a:ext cx="6730567" cy="64624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A3C2C68-4C4B-4B0A-9816-95E4AC1740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238" b="63289"/>
          <a:stretch/>
        </p:blipFill>
        <p:spPr>
          <a:xfrm>
            <a:off x="3897945" y="2749637"/>
            <a:ext cx="6730567" cy="32663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2D28A7A-182D-4869-BA8E-3E95751A6F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710" b="56461"/>
          <a:stretch/>
        </p:blipFill>
        <p:spPr>
          <a:xfrm>
            <a:off x="3897688" y="3076276"/>
            <a:ext cx="6730567" cy="40762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FA7FC73-8F0C-4F05-9CB5-9A7ACBFC38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721" b="50449"/>
          <a:stretch/>
        </p:blipFill>
        <p:spPr>
          <a:xfrm>
            <a:off x="3900132" y="3454400"/>
            <a:ext cx="6730567" cy="40762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AEC4DED-9BE7-4416-A47A-1D5283F75F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013" b="43849"/>
          <a:stretch/>
        </p:blipFill>
        <p:spPr>
          <a:xfrm>
            <a:off x="3907239" y="3810540"/>
            <a:ext cx="6730567" cy="42603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A02244C-C010-45BF-BD0C-624886BA09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725" b="38802"/>
          <a:stretch/>
        </p:blipFill>
        <p:spPr>
          <a:xfrm>
            <a:off x="3917871" y="4205905"/>
            <a:ext cx="6730567" cy="32664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A16C9C8-4C4E-4503-B088-3C29226961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198" b="28400"/>
          <a:stretch/>
        </p:blipFill>
        <p:spPr>
          <a:xfrm>
            <a:off x="3913402" y="4563210"/>
            <a:ext cx="6730567" cy="62084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E1605BC-1B47-41D7-BBCE-6A0A066020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796" b="22375"/>
          <a:stretch/>
        </p:blipFill>
        <p:spPr>
          <a:xfrm>
            <a:off x="3911836" y="5136088"/>
            <a:ext cx="6730567" cy="40762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7444AB2-4E6F-4C82-99C9-AC6E40170F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448" b="16413"/>
          <a:stretch/>
        </p:blipFill>
        <p:spPr>
          <a:xfrm>
            <a:off x="3912957" y="5473214"/>
            <a:ext cx="6732000" cy="42603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3FCAC0A7-F4AE-4D9E-A3D0-EBADEE4684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111" b="11392"/>
          <a:stretch/>
        </p:blipFill>
        <p:spPr>
          <a:xfrm>
            <a:off x="3901971" y="5939079"/>
            <a:ext cx="6730567" cy="268398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4F2DB0B-CD6C-4303-8F77-3CC2F48A0F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967"/>
          <a:stretch/>
        </p:blipFill>
        <p:spPr>
          <a:xfrm>
            <a:off x="3907780" y="6195217"/>
            <a:ext cx="6730567" cy="65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1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05997E-4798-44F4-B936-3D6B8F2F0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19" y="1128408"/>
            <a:ext cx="3057548" cy="4601183"/>
          </a:xfrm>
        </p:spPr>
        <p:txBody>
          <a:bodyPr>
            <a:normAutofit/>
          </a:bodyPr>
          <a:lstStyle/>
          <a:p>
            <a:r>
              <a:rPr lang="de-DE" dirty="0"/>
              <a:t>P-Seminarwahl 2026/27: Prozedere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21CD43B-0901-4CA1-9B40-DF0512E25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6813" y="886691"/>
            <a:ext cx="7315200" cy="5227582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endParaRPr lang="de-DE" sz="2800" b="1" dirty="0"/>
          </a:p>
          <a:p>
            <a:pPr marL="0" indent="0">
              <a:spcAft>
                <a:spcPts val="600"/>
              </a:spcAft>
              <a:buNone/>
            </a:pPr>
            <a:endParaRPr lang="de-DE" sz="2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Ausführliche Projektbeschreibungen per schul-</a:t>
            </a:r>
            <a:r>
              <a:rPr lang="de-DE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cloud</a:t>
            </a:r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-Channel und im Elternportal</a:t>
            </a:r>
          </a:p>
          <a:p>
            <a:pPr marL="0" indent="0">
              <a:buNone/>
            </a:pPr>
            <a:endParaRPr lang="de-D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Mi, 22.4.26, 7. Std.</a:t>
            </a:r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(Aula): Projektpräsentation durch Lehrkräfte (+Rückfragen)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bis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Mi, 10.06.26</a:t>
            </a:r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4 Prioritäten per Elternportal angeben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 </a:t>
            </a:r>
            <a:r>
              <a:rPr lang="de-DE" sz="28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sonst:</a:t>
            </a:r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Zuweisung in „Restplätze“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Vrsl</a:t>
            </a:r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8-9 von 10 Angebote kommen zustande</a:t>
            </a:r>
            <a:endParaRPr lang="de-DE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de-DE" sz="2400" b="1" dirty="0"/>
          </a:p>
          <a:p>
            <a:pPr>
              <a:spcAft>
                <a:spcPts val="600"/>
              </a:spcAft>
            </a:pPr>
            <a:endParaRPr lang="de-DE" sz="2400" b="1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1DA1DFB-7AE3-571D-9E72-95266D53D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1"/>
            <a:ext cx="12192000" cy="88392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995B7F2-9C4F-158C-F3A7-3F512D912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164" y="1928561"/>
            <a:ext cx="964285" cy="90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1252CA5-2A7A-4C87-ACE5-789001C890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86"/>
          <a:stretch/>
        </p:blipFill>
        <p:spPr>
          <a:xfrm>
            <a:off x="10071514" y="1836558"/>
            <a:ext cx="1157429" cy="972000"/>
          </a:xfrm>
          <a:prstGeom prst="rect">
            <a:avLst/>
          </a:prstGeom>
        </p:spPr>
      </p:pic>
      <p:pic>
        <p:nvPicPr>
          <p:cNvPr id="6" name="Grafik 5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14C0BD9A-423A-F77C-F2B1-9E1A1E70E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0397" y="3714357"/>
            <a:ext cx="8908552" cy="26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1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05997E-4798-44F4-B936-3D6B8F2F0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36" y="1123837"/>
            <a:ext cx="3138055" cy="4601183"/>
          </a:xfrm>
        </p:spPr>
        <p:txBody>
          <a:bodyPr>
            <a:normAutofit/>
          </a:bodyPr>
          <a:lstStyle/>
          <a:p>
            <a:r>
              <a:rPr lang="de-DE" sz="3200" dirty="0"/>
              <a:t>Wie geht es mit der beruflichen Orientierung in der Q12 und Q13 weiter?</a:t>
            </a:r>
            <a:br>
              <a:rPr lang="de-DE" sz="1800" dirty="0"/>
            </a:br>
            <a:endParaRPr lang="de-DE" sz="180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21CD43B-0901-4CA1-9B40-DF0512E25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847" y="886691"/>
            <a:ext cx="7315200" cy="5227582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endParaRPr lang="de-DE" sz="2800" b="1" dirty="0"/>
          </a:p>
          <a:p>
            <a:pPr marL="0" indent="0">
              <a:spcAft>
                <a:spcPts val="600"/>
              </a:spcAft>
              <a:buNone/>
            </a:pPr>
            <a:endParaRPr lang="de-DE" sz="2800" b="1" dirty="0"/>
          </a:p>
          <a:p>
            <a:pPr marL="0" indent="0">
              <a:spcAft>
                <a:spcPts val="600"/>
              </a:spcAft>
              <a:buNone/>
            </a:pPr>
            <a:endParaRPr lang="de-DE" sz="2800" b="1" dirty="0"/>
          </a:p>
          <a:p>
            <a:pPr marL="0" indent="0">
              <a:spcAft>
                <a:spcPts val="600"/>
              </a:spcAft>
              <a:buNone/>
            </a:pPr>
            <a:r>
              <a:rPr lang="de-DE" sz="2800" b="1" dirty="0"/>
              <a:t>Aufbaumodul zur beruflichen Orientierung </a:t>
            </a:r>
          </a:p>
          <a:p>
            <a:pPr marL="0" indent="0">
              <a:buNone/>
            </a:pPr>
            <a:r>
              <a:rPr lang="de-DE" sz="2400" b="1" dirty="0">
                <a:sym typeface="Wingdings" panose="05000000000000000000" pitchFamily="2" charset="2"/>
              </a:rPr>
              <a:t>F</a:t>
            </a:r>
            <a:r>
              <a:rPr lang="de-DE" sz="2400" b="1" dirty="0"/>
              <a:t>ünf</a:t>
            </a:r>
            <a:r>
              <a:rPr lang="de-DE" sz="2400" dirty="0"/>
              <a:t> Projekttage jeweils mit den </a:t>
            </a:r>
            <a:r>
              <a:rPr lang="de-DE" sz="2400" b="1" dirty="0"/>
              <a:t>Themen:</a:t>
            </a:r>
            <a:endParaRPr lang="de-DE" sz="2400" dirty="0"/>
          </a:p>
          <a:p>
            <a:pPr lvl="0"/>
            <a:r>
              <a:rPr lang="de-DE" sz="2400" dirty="0"/>
              <a:t>Selbsterkundung </a:t>
            </a:r>
            <a:r>
              <a:rPr lang="de-DE" sz="2400" dirty="0">
                <a:sym typeface="Wingdings" panose="05000000000000000000" pitchFamily="2" charset="2"/>
              </a:rPr>
              <a:t></a:t>
            </a:r>
            <a:r>
              <a:rPr lang="de-DE" sz="2400" dirty="0"/>
              <a:t> </a:t>
            </a:r>
            <a:r>
              <a:rPr lang="de-DE" sz="2400" dirty="0" err="1"/>
              <a:t>geva</a:t>
            </a:r>
            <a:r>
              <a:rPr lang="de-DE" sz="2400" dirty="0"/>
              <a:t>-Test „Studium &amp; Beruf“</a:t>
            </a:r>
          </a:p>
          <a:p>
            <a:r>
              <a:rPr lang="de-DE" sz="2400" dirty="0"/>
              <a:t>Berufserkundung </a:t>
            </a:r>
            <a:r>
              <a:rPr lang="de-DE" sz="2400" dirty="0">
                <a:sym typeface="Wingdings" panose="05000000000000000000" pitchFamily="2" charset="2"/>
              </a:rPr>
              <a:t></a:t>
            </a:r>
            <a:r>
              <a:rPr lang="de-DE" sz="2400" dirty="0"/>
              <a:t> 1 Woche Berufspraktikum</a:t>
            </a:r>
          </a:p>
          <a:p>
            <a:pPr lvl="0"/>
            <a:r>
              <a:rPr lang="de-DE" sz="2400" dirty="0"/>
              <a:t>Studienerkundung </a:t>
            </a:r>
            <a:r>
              <a:rPr lang="de-DE" sz="2400" dirty="0">
                <a:sym typeface="Wingdings" panose="05000000000000000000" pitchFamily="2" charset="2"/>
              </a:rPr>
              <a:t></a:t>
            </a:r>
            <a:r>
              <a:rPr lang="de-DE" sz="2400" dirty="0"/>
              <a:t> Hochschultag Regensburg</a:t>
            </a:r>
          </a:p>
          <a:p>
            <a:pPr lvl="0"/>
            <a:r>
              <a:rPr lang="de-DE" sz="2400" dirty="0"/>
              <a:t>Bewerbung, Termine und Fristen </a:t>
            </a:r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dirty="0"/>
              <a:t>Studienberater BA</a:t>
            </a:r>
          </a:p>
          <a:p>
            <a:pPr lvl="0"/>
            <a:r>
              <a:rPr lang="de-DE" sz="2400" dirty="0"/>
              <a:t>Reflexion </a:t>
            </a:r>
            <a:r>
              <a:rPr lang="de-DE" sz="2400" dirty="0">
                <a:sym typeface="Wingdings" panose="05000000000000000000" pitchFamily="2" charset="2"/>
              </a:rPr>
              <a:t></a:t>
            </a:r>
            <a:r>
              <a:rPr lang="de-DE" sz="2400" dirty="0"/>
              <a:t> Workshop „</a:t>
            </a:r>
            <a:r>
              <a:rPr lang="de-DE" sz="2400" dirty="0" err="1"/>
              <a:t>KlugEntscheiden</a:t>
            </a:r>
            <a:r>
              <a:rPr lang="de-DE" sz="2400" dirty="0"/>
              <a:t>“</a:t>
            </a:r>
            <a:endParaRPr lang="de-DE" sz="2400" b="1" dirty="0"/>
          </a:p>
          <a:p>
            <a:pPr>
              <a:spcAft>
                <a:spcPts val="600"/>
              </a:spcAft>
            </a:pPr>
            <a:endParaRPr lang="de-DE" sz="2400" b="1" dirty="0"/>
          </a:p>
          <a:p>
            <a:pPr>
              <a:spcAft>
                <a:spcPts val="600"/>
              </a:spcAft>
            </a:pPr>
            <a:endParaRPr lang="de-DE" sz="2400" b="1" dirty="0"/>
          </a:p>
          <a:p>
            <a:pPr>
              <a:spcAft>
                <a:spcPts val="600"/>
              </a:spcAft>
            </a:pPr>
            <a:endParaRPr lang="de-DE" sz="2400" b="1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1DA1DFB-7AE3-571D-9E72-95266D53D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1"/>
            <a:ext cx="12192000" cy="8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0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E7E7653-6B3F-09BD-82DE-D93CFA58F993}"/>
              </a:ext>
            </a:extLst>
          </p:cNvPr>
          <p:cNvSpPr/>
          <p:nvPr/>
        </p:nvSpPr>
        <p:spPr>
          <a:xfrm>
            <a:off x="1423827" y="2543629"/>
            <a:ext cx="9344345" cy="17707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8E1074-51E9-37A9-D6C4-D2BF51544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8294"/>
            <a:ext cx="10515600" cy="114141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Grundstrukturen der neuen gymnasialen Oberstufe:</a:t>
            </a:r>
            <a:br>
              <a:rPr lang="de-DE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de-DE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Profil- und Leistungsstufe </a:t>
            </a:r>
            <a:r>
              <a:rPr lang="de-DE" sz="3200" b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PuLSt</a:t>
            </a:r>
            <a:r>
              <a:rPr lang="de-DE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(Q12/Q13)</a:t>
            </a:r>
            <a:br>
              <a:rPr lang="de-DE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22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EF7A8CD2-DC46-400A-B4BC-FA23D9F1A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995" y="184930"/>
            <a:ext cx="8278683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altLang="de-DE" b="1" dirty="0" err="1">
                <a:latin typeface="+mj-lt"/>
                <a:cs typeface="Arial" panose="020B0604020202020204" pitchFamily="34" charset="0"/>
              </a:rPr>
              <a:t>Stundentafel</a:t>
            </a:r>
            <a:r>
              <a:rPr lang="en-GB" altLang="de-DE" b="1" dirty="0">
                <a:latin typeface="+mj-lt"/>
                <a:cs typeface="Arial" panose="020B0604020202020204" pitchFamily="34" charset="0"/>
              </a:rPr>
              <a:t> der </a:t>
            </a:r>
            <a:r>
              <a:rPr lang="en-GB" altLang="de-DE" b="1" dirty="0" err="1">
                <a:latin typeface="+mj-lt"/>
                <a:cs typeface="Arial" panose="020B0604020202020204" pitchFamily="34" charset="0"/>
              </a:rPr>
              <a:t>PuLSt</a:t>
            </a:r>
            <a:endParaRPr lang="en-GB" altLang="de-DE" dirty="0"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6" name="Tabelle 7">
            <a:extLst>
              <a:ext uri="{FF2B5EF4-FFF2-40B4-BE49-F238E27FC236}">
                <a16:creationId xmlns:a16="http://schemas.microsoft.com/office/drawing/2014/main" id="{A87195EA-982C-42DB-B654-04BBDFBF9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854287"/>
              </p:ext>
            </p:extLst>
          </p:nvPr>
        </p:nvGraphicFramePr>
        <p:xfrm>
          <a:off x="1568630" y="907270"/>
          <a:ext cx="8193411" cy="5765800"/>
        </p:xfrm>
        <a:graphic>
          <a:graphicData uri="http://schemas.openxmlformats.org/drawingml/2006/table">
            <a:tbl>
              <a:tblPr firstRow="1" firstCol="1" lastRow="1" bandRow="1">
                <a:tableStyleId>{3B4B98B0-60AC-42C2-AFA5-B58CD77FA1E5}</a:tableStyleId>
              </a:tblPr>
              <a:tblGrid>
                <a:gridCol w="5145097">
                  <a:extLst>
                    <a:ext uri="{9D8B030D-6E8A-4147-A177-3AD203B41FA5}">
                      <a16:colId xmlns:a16="http://schemas.microsoft.com/office/drawing/2014/main" val="1172481008"/>
                    </a:ext>
                  </a:extLst>
                </a:gridCol>
                <a:gridCol w="748841">
                  <a:extLst>
                    <a:ext uri="{9D8B030D-6E8A-4147-A177-3AD203B41FA5}">
                      <a16:colId xmlns:a16="http://schemas.microsoft.com/office/drawing/2014/main" val="3740880724"/>
                    </a:ext>
                  </a:extLst>
                </a:gridCol>
                <a:gridCol w="766491">
                  <a:extLst>
                    <a:ext uri="{9D8B030D-6E8A-4147-A177-3AD203B41FA5}">
                      <a16:colId xmlns:a16="http://schemas.microsoft.com/office/drawing/2014/main" val="1986774579"/>
                    </a:ext>
                  </a:extLst>
                </a:gridCol>
                <a:gridCol w="766491">
                  <a:extLst>
                    <a:ext uri="{9D8B030D-6E8A-4147-A177-3AD203B41FA5}">
                      <a16:colId xmlns:a16="http://schemas.microsoft.com/office/drawing/2014/main" val="1782613479"/>
                    </a:ext>
                  </a:extLst>
                </a:gridCol>
                <a:gridCol w="766491">
                  <a:extLst>
                    <a:ext uri="{9D8B030D-6E8A-4147-A177-3AD203B41FA5}">
                      <a16:colId xmlns:a16="http://schemas.microsoft.com/office/drawing/2014/main" val="22508461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800"/>
                        <a:t>Pflichtfächer </a:t>
                      </a:r>
                      <a:r>
                        <a:rPr lang="de-DE" sz="180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und Wahlpflichtfächer</a:t>
                      </a:r>
                      <a:endParaRPr lang="de-DE" sz="1800" b="1" kern="12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e-DE" sz="1600" b="1">
                          <a:latin typeface="+mn-lt"/>
                          <a:cs typeface="Arial" panose="020B0604020202020204" pitchFamily="34" charset="0"/>
                        </a:rPr>
                        <a:t>12/1</a:t>
                      </a:r>
                      <a:endParaRPr lang="de-DE" sz="16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e-DE" sz="1600" b="1">
                          <a:latin typeface="+mn-lt"/>
                          <a:cs typeface="Arial" panose="020B0604020202020204" pitchFamily="34" charset="0"/>
                        </a:rPr>
                        <a:t>12/2</a:t>
                      </a:r>
                      <a:endParaRPr lang="de-DE" sz="16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e-DE" sz="1600" b="1">
                          <a:latin typeface="+mn-lt"/>
                          <a:cs typeface="Arial" panose="020B0604020202020204" pitchFamily="34" charset="0"/>
                        </a:rPr>
                        <a:t>13/1</a:t>
                      </a:r>
                      <a:endParaRPr lang="de-DE" sz="16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e-DE" sz="1600" b="1">
                          <a:latin typeface="+mn-lt"/>
                          <a:cs typeface="Arial" panose="020B0604020202020204" pitchFamily="34" charset="0"/>
                        </a:rPr>
                        <a:t>13/2</a:t>
                      </a:r>
                      <a:endParaRPr lang="de-DE" sz="16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2325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800" b="0" dirty="0"/>
                        <a:t>Deutsch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78051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800" b="0"/>
                        <a:t>Mathematik</a:t>
                      </a:r>
                      <a:endParaRPr lang="de-DE" sz="1800" b="0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44739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</a:rPr>
                        <a:t>eine fortgeführte Fremdsprache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3633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</a:rPr>
                        <a:t>eine Naturwissenschaft (Biologie, Chemie, Physik)</a:t>
                      </a:r>
                      <a:endParaRPr lang="de-DE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4261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</a:rPr>
                        <a:t>eine weitere Fremdsprache </a:t>
                      </a:r>
                      <a:r>
                        <a:rPr lang="de-DE" sz="1800" b="0" i="1">
                          <a:solidFill>
                            <a:schemeClr val="tx1"/>
                          </a:solidFill>
                        </a:rPr>
                        <a:t>oder</a:t>
                      </a:r>
                      <a:r>
                        <a:rPr lang="de-DE" sz="1800" b="0">
                          <a:solidFill>
                            <a:schemeClr val="tx1"/>
                          </a:solidFill>
                        </a:rPr>
                        <a:t> eine weitere Naturwissenschaft</a:t>
                      </a:r>
                      <a:r>
                        <a:rPr lang="de-DE" sz="1800" b="0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b="0" i="0">
                          <a:solidFill>
                            <a:schemeClr val="tx1"/>
                          </a:solidFill>
                        </a:rPr>
                        <a:t>bzw. </a:t>
                      </a:r>
                      <a:r>
                        <a:rPr lang="de-DE" sz="1800" b="0">
                          <a:solidFill>
                            <a:schemeClr val="tx1"/>
                          </a:solidFill>
                        </a:rPr>
                        <a:t>(spät beginnende) Informatik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30272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800" b="0"/>
                        <a:t>Religionslehre bzw. Ethik</a:t>
                      </a:r>
                      <a:endParaRPr lang="de-DE" sz="1800" b="0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2899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800" b="0"/>
                        <a:t>Geschichte</a:t>
                      </a:r>
                      <a:endParaRPr lang="de-DE" sz="1800" b="0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8805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800" b="0" kern="1200"/>
                        <a:t>Politik und Gesellschaft </a:t>
                      </a:r>
                      <a:endParaRPr lang="de-DE" sz="1800" b="0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24004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800" b="0" kern="1200">
                          <a:solidFill>
                            <a:schemeClr val="tx1"/>
                          </a:solidFill>
                        </a:rPr>
                        <a:t>Geographie </a:t>
                      </a:r>
                      <a:r>
                        <a:rPr lang="de-DE" sz="1800" b="0" i="1" kern="1200">
                          <a:solidFill>
                            <a:schemeClr val="tx1"/>
                          </a:solidFill>
                        </a:rPr>
                        <a:t>oder </a:t>
                      </a:r>
                      <a:r>
                        <a:rPr lang="de-DE" sz="1800" b="0" i="0" kern="1200">
                          <a:solidFill>
                            <a:schemeClr val="tx1"/>
                          </a:solidFill>
                        </a:rPr>
                        <a:t>Wirt</a:t>
                      </a:r>
                      <a:r>
                        <a:rPr lang="de-DE" sz="1800" b="0" kern="1200">
                          <a:solidFill>
                            <a:schemeClr val="tx1"/>
                          </a:solidFill>
                        </a:rPr>
                        <a:t>schaft und Recht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600" b="1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600" b="1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5626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Kunst </a:t>
                      </a:r>
                      <a:r>
                        <a:rPr lang="de-DE" sz="1800" b="0" i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oder</a:t>
                      </a:r>
                      <a:r>
                        <a:rPr lang="de-DE" sz="1800" b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Musik</a:t>
                      </a:r>
                      <a:endParaRPr lang="de-DE" sz="18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34478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800" b="0"/>
                        <a:t>Sport</a:t>
                      </a:r>
                      <a:endParaRPr lang="de-DE" sz="1800" b="0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73462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Leistungsfach</a:t>
                      </a:r>
                      <a:endParaRPr lang="de-DE" sz="18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+ 2</a:t>
                      </a:r>
                      <a:endParaRPr lang="de-DE" sz="1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+ 2</a:t>
                      </a:r>
                      <a:endParaRPr lang="de-DE" sz="1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+ 2</a:t>
                      </a:r>
                      <a:endParaRPr lang="de-DE" sz="1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+ 2</a:t>
                      </a:r>
                      <a:endParaRPr lang="de-DE" sz="1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93883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</a:rPr>
                        <a:t>W-Seminar</a:t>
                      </a:r>
                      <a:endParaRPr lang="de-DE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--</a:t>
                      </a:r>
                      <a:endParaRPr lang="de-DE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366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de-DE" sz="18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33</a:t>
                      </a:r>
                      <a:endParaRPr lang="de-DE" sz="18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33</a:t>
                      </a:r>
                      <a:endParaRPr lang="de-DE" sz="18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31</a:t>
                      </a:r>
                      <a:endParaRPr lang="de-DE" sz="18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8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1131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9164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EF7A8CD2-DC46-400A-B4BC-FA23D9F1A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310" y="316960"/>
            <a:ext cx="8278683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altLang="de-DE" b="1" dirty="0" err="1">
                <a:latin typeface="+mn-lt"/>
                <a:cs typeface="Arial" panose="020B0604020202020204" pitchFamily="34" charset="0"/>
              </a:rPr>
              <a:t>Verpflichtende</a:t>
            </a:r>
            <a:r>
              <a:rPr lang="en-GB" altLang="de-DE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GB" altLang="de-DE" b="1" dirty="0" err="1">
                <a:latin typeface="+mn-lt"/>
                <a:cs typeface="Arial" panose="020B0604020202020204" pitchFamily="34" charset="0"/>
              </a:rPr>
              <a:t>Abiturprüfungsfächer</a:t>
            </a:r>
            <a:endParaRPr lang="en-GB" altLang="de-DE" dirty="0"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743310"/>
              </p:ext>
            </p:extLst>
          </p:nvPr>
        </p:nvGraphicFramePr>
        <p:xfrm>
          <a:off x="650470" y="1257125"/>
          <a:ext cx="10348602" cy="27432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30936">
                  <a:extLst>
                    <a:ext uri="{9D8B030D-6E8A-4147-A177-3AD203B41FA5}">
                      <a16:colId xmlns:a16="http://schemas.microsoft.com/office/drawing/2014/main" val="116271123"/>
                    </a:ext>
                  </a:extLst>
                </a:gridCol>
                <a:gridCol w="2038311">
                  <a:extLst>
                    <a:ext uri="{9D8B030D-6E8A-4147-A177-3AD203B41FA5}">
                      <a16:colId xmlns:a16="http://schemas.microsoft.com/office/drawing/2014/main" val="1604541811"/>
                    </a:ext>
                  </a:extLst>
                </a:gridCol>
                <a:gridCol w="7779355">
                  <a:extLst>
                    <a:ext uri="{9D8B030D-6E8A-4147-A177-3AD203B41FA5}">
                      <a16:colId xmlns:a16="http://schemas.microsoft.com/office/drawing/2014/main" val="56149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sz="2400" dirty="0"/>
                        <a:t>Abiturprüfungsfach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97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Deutsch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464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Mathematik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283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Leistungsfach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dirty="0"/>
                        <a:t>Darunter: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2000" dirty="0"/>
                        <a:t>mind. eine fortgeführte </a:t>
                      </a:r>
                      <a:r>
                        <a:rPr lang="de-DE" sz="2000" dirty="0" err="1"/>
                        <a:t>FS</a:t>
                      </a:r>
                      <a:r>
                        <a:rPr lang="de-DE" sz="2000" baseline="0" dirty="0"/>
                        <a:t> </a:t>
                      </a:r>
                      <a:r>
                        <a:rPr lang="de-DE" sz="2000" i="1" baseline="0" dirty="0"/>
                        <a:t>oder</a:t>
                      </a:r>
                      <a:r>
                        <a:rPr lang="de-DE" sz="2000" baseline="0" dirty="0"/>
                        <a:t> eine NW (Physik, Bio, Chemie)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2000" i="1" baseline="0" dirty="0">
                          <a:solidFill>
                            <a:schemeClr val="tx1"/>
                          </a:solidFill>
                        </a:rPr>
                        <a:t>mind. </a:t>
                      </a:r>
                      <a:r>
                        <a:rPr lang="de-DE" sz="2000" baseline="0" dirty="0">
                          <a:solidFill>
                            <a:schemeClr val="tx1"/>
                          </a:solidFill>
                        </a:rPr>
                        <a:t>ein </a:t>
                      </a:r>
                      <a:r>
                        <a:rPr lang="de-DE" sz="2000" baseline="0" dirty="0" err="1">
                          <a:solidFill>
                            <a:schemeClr val="tx1"/>
                          </a:solidFill>
                        </a:rPr>
                        <a:t>GPR</a:t>
                      </a:r>
                      <a:r>
                        <a:rPr lang="de-DE" sz="2000" baseline="0" dirty="0">
                          <a:solidFill>
                            <a:schemeClr val="tx1"/>
                          </a:solidFill>
                        </a:rPr>
                        <a:t>-Fach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2000" baseline="0" dirty="0">
                          <a:solidFill>
                            <a:schemeClr val="tx1"/>
                          </a:solidFill>
                        </a:rPr>
                        <a:t>ein weiteres Fach nach Wahl</a:t>
                      </a:r>
                      <a:endParaRPr lang="de-DE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940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weiteres</a:t>
                      </a:r>
                      <a:r>
                        <a:rPr lang="de-DE" sz="2400" baseline="0" dirty="0"/>
                        <a:t> Fach</a:t>
                      </a:r>
                      <a:endParaRPr lang="de-DE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776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weiteres Fach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404228"/>
                  </a:ext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1710013" y="4525855"/>
            <a:ext cx="8519314" cy="1934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400" dirty="0">
              <a:solidFill>
                <a:schemeClr val="tx1"/>
              </a:solidFill>
              <a:latin typeface="+mj-lt"/>
            </a:endParaRPr>
          </a:p>
          <a:p>
            <a:endParaRPr lang="de-DE" sz="2400" dirty="0">
              <a:solidFill>
                <a:schemeClr val="tx1"/>
              </a:solidFill>
              <a:latin typeface="+mj-lt"/>
            </a:endParaRPr>
          </a:p>
          <a:p>
            <a:r>
              <a:rPr lang="de-DE" sz="2400" b="1" u="sng" dirty="0">
                <a:solidFill>
                  <a:schemeClr val="tx1"/>
                </a:solidFill>
                <a:latin typeface="+mj-lt"/>
              </a:rPr>
              <a:t>Möglichkeit</a:t>
            </a:r>
            <a:r>
              <a:rPr lang="de-DE" sz="2400" dirty="0">
                <a:solidFill>
                  <a:schemeClr val="tx1"/>
                </a:solidFill>
                <a:latin typeface="+mj-lt"/>
              </a:rPr>
              <a:t> zur </a:t>
            </a:r>
            <a:r>
              <a:rPr lang="de-DE" sz="2400" i="1" dirty="0">
                <a:solidFill>
                  <a:schemeClr val="tx1"/>
                </a:solidFill>
                <a:latin typeface="+mj-lt"/>
              </a:rPr>
              <a:t>Substitution</a:t>
            </a:r>
            <a:r>
              <a:rPr lang="de-DE" sz="24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tx1"/>
                </a:solidFill>
                <a:latin typeface="+mj-lt"/>
              </a:rPr>
              <a:t>von </a:t>
            </a:r>
            <a:r>
              <a:rPr lang="de-DE" sz="2400" b="1" dirty="0">
                <a:solidFill>
                  <a:schemeClr val="tx1"/>
                </a:solidFill>
                <a:latin typeface="+mj-lt"/>
              </a:rPr>
              <a:t>Deutsch</a:t>
            </a:r>
            <a:r>
              <a:rPr lang="de-DE" sz="2400" dirty="0">
                <a:solidFill>
                  <a:schemeClr val="tx1"/>
                </a:solidFill>
                <a:latin typeface="+mj-lt"/>
              </a:rPr>
              <a:t>: </a:t>
            </a:r>
            <a:r>
              <a:rPr lang="de-DE" sz="2400" u="sng" dirty="0">
                <a:solidFill>
                  <a:schemeClr val="tx1"/>
                </a:solidFill>
                <a:latin typeface="+mj-lt"/>
              </a:rPr>
              <a:t>fortgeführte</a:t>
            </a:r>
            <a:r>
              <a:rPr lang="de-DE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/>
                </a:solidFill>
                <a:latin typeface="+mj-lt"/>
              </a:rPr>
              <a:t>FS</a:t>
            </a:r>
            <a:r>
              <a:rPr lang="de-DE" sz="2400" dirty="0">
                <a:solidFill>
                  <a:schemeClr val="tx1"/>
                </a:solidFill>
                <a:latin typeface="+mj-lt"/>
              </a:rPr>
              <a:t> als Leistungsfach und weitere </a:t>
            </a:r>
            <a:r>
              <a:rPr lang="de-DE" sz="2400" u="sng" dirty="0">
                <a:solidFill>
                  <a:schemeClr val="tx1"/>
                </a:solidFill>
                <a:latin typeface="+mj-lt"/>
              </a:rPr>
              <a:t>fortgeführte</a:t>
            </a:r>
            <a:r>
              <a:rPr lang="de-DE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/>
                </a:solidFill>
                <a:latin typeface="+mj-lt"/>
              </a:rPr>
              <a:t>FS</a:t>
            </a:r>
            <a:r>
              <a:rPr lang="de-DE" sz="2400" dirty="0">
                <a:solidFill>
                  <a:schemeClr val="tx1"/>
                </a:solidFill>
                <a:latin typeface="+mj-lt"/>
              </a:rPr>
              <a:t> als Abiturprüfungsfach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tx1"/>
                </a:solidFill>
                <a:latin typeface="+mj-lt"/>
              </a:rPr>
              <a:t>von </a:t>
            </a:r>
            <a:r>
              <a:rPr lang="de-DE" sz="2400" b="1" dirty="0">
                <a:solidFill>
                  <a:schemeClr val="tx1"/>
                </a:solidFill>
                <a:latin typeface="+mj-lt"/>
              </a:rPr>
              <a:t>Mathematik:</a:t>
            </a:r>
            <a:r>
              <a:rPr lang="de-DE" sz="2400" dirty="0">
                <a:solidFill>
                  <a:schemeClr val="tx1"/>
                </a:solidFill>
                <a:latin typeface="+mj-lt"/>
              </a:rPr>
              <a:t> NW oder Informatik als Leistungsfach und weitere NW oder Informatik als Abiturprüfungsfach</a:t>
            </a:r>
          </a:p>
          <a:p>
            <a:endParaRPr lang="de-DE" sz="2400" dirty="0">
              <a:solidFill>
                <a:schemeClr val="tx1"/>
              </a:solidFill>
              <a:latin typeface="+mj-lt"/>
            </a:endParaRPr>
          </a:p>
          <a:p>
            <a:endParaRPr lang="de-DE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0483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612051"/>
              </p:ext>
            </p:extLst>
          </p:nvPr>
        </p:nvGraphicFramePr>
        <p:xfrm>
          <a:off x="1263578" y="1545370"/>
          <a:ext cx="9664846" cy="3589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28523">
                  <a:extLst>
                    <a:ext uri="{9D8B030D-6E8A-4147-A177-3AD203B41FA5}">
                      <a16:colId xmlns:a16="http://schemas.microsoft.com/office/drawing/2014/main" val="116271123"/>
                    </a:ext>
                  </a:extLst>
                </a:gridCol>
                <a:gridCol w="3010099">
                  <a:extLst>
                    <a:ext uri="{9D8B030D-6E8A-4147-A177-3AD203B41FA5}">
                      <a16:colId xmlns:a16="http://schemas.microsoft.com/office/drawing/2014/main" val="1604541811"/>
                    </a:ext>
                  </a:extLst>
                </a:gridCol>
                <a:gridCol w="5726224">
                  <a:extLst>
                    <a:ext uri="{9D8B030D-6E8A-4147-A177-3AD203B41FA5}">
                      <a16:colId xmlns:a16="http://schemas.microsoft.com/office/drawing/2014/main" val="1661362697"/>
                    </a:ext>
                  </a:extLst>
                </a:gridCol>
              </a:tblGrid>
              <a:tr h="598180">
                <a:tc>
                  <a:txBody>
                    <a:bodyPr/>
                    <a:lstStyle/>
                    <a:p>
                      <a:endParaRPr lang="de-DE" sz="2900">
                        <a:latin typeface="+mj-lt"/>
                      </a:endParaRPr>
                    </a:p>
                  </a:txBody>
                  <a:tcPr marL="110774" marR="110774" marT="55387" marB="55387"/>
                </a:tc>
                <a:tc gridSpan="2">
                  <a:txBody>
                    <a:bodyPr/>
                    <a:lstStyle/>
                    <a:p>
                      <a:r>
                        <a:rPr lang="de-DE" sz="2900" dirty="0">
                          <a:latin typeface="+mj-lt"/>
                        </a:rPr>
                        <a:t>Abiturprüfungsfach</a:t>
                      </a:r>
                    </a:p>
                  </a:txBody>
                  <a:tcPr marL="110774" marR="110774" marT="55387" marB="55387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976382"/>
                  </a:ext>
                </a:extLst>
              </a:tr>
              <a:tr h="598180">
                <a:tc>
                  <a:txBody>
                    <a:bodyPr/>
                    <a:lstStyle/>
                    <a:p>
                      <a:pPr algn="ctr"/>
                      <a:r>
                        <a:rPr lang="de-DE" sz="2900">
                          <a:latin typeface="+mj-lt"/>
                        </a:rPr>
                        <a:t>1</a:t>
                      </a:r>
                    </a:p>
                  </a:txBody>
                  <a:tcPr marL="110774" marR="110774" marT="55387" marB="55387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900" dirty="0">
                          <a:latin typeface="+mj-lt"/>
                        </a:rPr>
                        <a:t>Deutsch </a:t>
                      </a:r>
                    </a:p>
                  </a:txBody>
                  <a:tcPr marL="110774" marR="110774" marT="55387" marB="55387">
                    <a:solidFill>
                      <a:schemeClr val="bg1">
                        <a:alpha val="2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de-DE" sz="2900" u="none">
                          <a:latin typeface="+mj-lt"/>
                        </a:rPr>
                        <a:t>mind. 2 x schriftlich</a:t>
                      </a:r>
                    </a:p>
                    <a:p>
                      <a:pPr algn="ctr"/>
                      <a:r>
                        <a:rPr lang="de-DE" sz="2900">
                          <a:latin typeface="+mj-lt"/>
                        </a:rPr>
                        <a:t>höchst. 1 x mündlich</a:t>
                      </a:r>
                    </a:p>
                  </a:txBody>
                  <a:tcPr marL="110774" marR="110774" marT="55387" marB="55387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464975"/>
                  </a:ext>
                </a:extLst>
              </a:tr>
              <a:tr h="598180">
                <a:tc>
                  <a:txBody>
                    <a:bodyPr/>
                    <a:lstStyle/>
                    <a:p>
                      <a:pPr algn="ctr"/>
                      <a:r>
                        <a:rPr lang="de-DE" sz="2900">
                          <a:latin typeface="+mj-lt"/>
                        </a:rPr>
                        <a:t>2</a:t>
                      </a:r>
                    </a:p>
                  </a:txBody>
                  <a:tcPr marL="110774" marR="110774" marT="55387" marB="55387"/>
                </a:tc>
                <a:tc>
                  <a:txBody>
                    <a:bodyPr/>
                    <a:lstStyle/>
                    <a:p>
                      <a:r>
                        <a:rPr lang="de-DE" sz="2900">
                          <a:latin typeface="+mj-lt"/>
                        </a:rPr>
                        <a:t>Mathematik</a:t>
                      </a:r>
                    </a:p>
                  </a:txBody>
                  <a:tcPr marL="110774" marR="110774" marT="55387" marB="55387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283540"/>
                  </a:ext>
                </a:extLst>
              </a:tr>
              <a:tr h="598180">
                <a:tc>
                  <a:txBody>
                    <a:bodyPr/>
                    <a:lstStyle/>
                    <a:p>
                      <a:pPr algn="ctr"/>
                      <a:r>
                        <a:rPr lang="de-DE" sz="2900">
                          <a:latin typeface="+mj-lt"/>
                        </a:rPr>
                        <a:t>3</a:t>
                      </a:r>
                    </a:p>
                  </a:txBody>
                  <a:tcPr marL="110774" marR="110774" marT="55387" marB="55387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900">
                          <a:latin typeface="+mj-lt"/>
                        </a:rPr>
                        <a:t>Leistungsfach</a:t>
                      </a:r>
                    </a:p>
                  </a:txBody>
                  <a:tcPr marL="110774" marR="110774" marT="55387" marB="55387">
                    <a:solidFill>
                      <a:schemeClr val="bg1">
                        <a:alpha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940798"/>
                  </a:ext>
                </a:extLst>
              </a:tr>
              <a:tr h="598180">
                <a:tc>
                  <a:txBody>
                    <a:bodyPr/>
                    <a:lstStyle/>
                    <a:p>
                      <a:pPr algn="ctr"/>
                      <a:r>
                        <a:rPr lang="de-DE" sz="2900">
                          <a:latin typeface="+mj-lt"/>
                        </a:rPr>
                        <a:t>4</a:t>
                      </a:r>
                    </a:p>
                  </a:txBody>
                  <a:tcPr marL="110774" marR="110774" marT="55387" marB="55387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900">
                          <a:latin typeface="+mj-lt"/>
                        </a:rPr>
                        <a:t>weiteres Fach</a:t>
                      </a:r>
                    </a:p>
                  </a:txBody>
                  <a:tcPr marL="110774" marR="110774" marT="55387" marB="55387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2900">
                          <a:latin typeface="+mj-lt"/>
                        </a:rPr>
                        <a:t>mind. 1</a:t>
                      </a:r>
                      <a:r>
                        <a:rPr lang="de-DE" sz="2900" baseline="0">
                          <a:latin typeface="+mj-lt"/>
                        </a:rPr>
                        <a:t> x mündlich</a:t>
                      </a:r>
                    </a:p>
                    <a:p>
                      <a:pPr algn="ctr"/>
                      <a:r>
                        <a:rPr lang="de-DE" sz="2900" u="none" baseline="0">
                          <a:latin typeface="+mj-lt"/>
                        </a:rPr>
                        <a:t>höchst. 1 x schriftlich</a:t>
                      </a:r>
                      <a:endParaRPr lang="de-DE" sz="2900" u="none">
                        <a:latin typeface="+mj-lt"/>
                      </a:endParaRPr>
                    </a:p>
                  </a:txBody>
                  <a:tcPr marL="110774" marR="110774" marT="55387" marB="5538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776445"/>
                  </a:ext>
                </a:extLst>
              </a:tr>
              <a:tr h="598180">
                <a:tc>
                  <a:txBody>
                    <a:bodyPr/>
                    <a:lstStyle/>
                    <a:p>
                      <a:pPr algn="ctr"/>
                      <a:r>
                        <a:rPr lang="de-DE" sz="2900">
                          <a:latin typeface="+mj-lt"/>
                        </a:rPr>
                        <a:t>5</a:t>
                      </a:r>
                    </a:p>
                  </a:txBody>
                  <a:tcPr marL="110774" marR="110774" marT="55387" marB="55387"/>
                </a:tc>
                <a:tc>
                  <a:txBody>
                    <a:bodyPr/>
                    <a:lstStyle/>
                    <a:p>
                      <a:r>
                        <a:rPr lang="de-DE" sz="2900" dirty="0">
                          <a:latin typeface="+mj-lt"/>
                        </a:rPr>
                        <a:t>weiteres Fach</a:t>
                      </a:r>
                    </a:p>
                  </a:txBody>
                  <a:tcPr marL="110774" marR="110774" marT="55387" marB="55387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404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840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29B5160-D727-65EE-B38D-91A1EFC07439}"/>
              </a:ext>
            </a:extLst>
          </p:cNvPr>
          <p:cNvSpPr/>
          <p:nvPr/>
        </p:nvSpPr>
        <p:spPr>
          <a:xfrm>
            <a:off x="951399" y="2407557"/>
            <a:ext cx="10289202" cy="2042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A3921F45-EEB0-0C50-DDDE-FF59C1E004BE}"/>
              </a:ext>
            </a:extLst>
          </p:cNvPr>
          <p:cNvSpPr txBox="1">
            <a:spLocks/>
          </p:cNvSpPr>
          <p:nvPr/>
        </p:nvSpPr>
        <p:spPr>
          <a:xfrm>
            <a:off x="838200" y="2858294"/>
            <a:ext cx="10515600" cy="11414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Wahl der spätbeginnenden Fremdsprache, Italienisch</a:t>
            </a:r>
          </a:p>
        </p:txBody>
      </p:sp>
    </p:spTree>
    <p:extLst>
      <p:ext uri="{BB962C8B-B14F-4D97-AF65-F5344CB8AC3E}">
        <p14:creationId xmlns:p14="http://schemas.microsoft.com/office/powerpoint/2010/main" val="3685158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6B695AA2-4B70-477F-AF90-536B720A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5" name="Picture 2" descr="Italia und Germania (Friedrich Overbeck)">
            <a:extLst>
              <a:ext uri="{FF2B5EF4-FFF2-40B4-BE49-F238E27FC236}">
                <a16:creationId xmlns:a16="http://schemas.microsoft.com/office/drawing/2014/main" id="{2FD7017E-0D2A-77D7-D215-51AFE1609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9" r="3203"/>
          <a:stretch/>
        </p:blipFill>
        <p:spPr bwMode="auto">
          <a:xfrm>
            <a:off x="-38100" y="0"/>
            <a:ext cx="6918037" cy="778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Orangefarbene Oberfläche mit Linien">
            <a:extLst>
              <a:ext uri="{FF2B5EF4-FFF2-40B4-BE49-F238E27FC236}">
                <a16:creationId xmlns:a16="http://schemas.microsoft.com/office/drawing/2014/main" id="{4AF73EC8-9C07-4154-A5D4-9999F326DF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15269" r="35175" b="-1"/>
          <a:stretch/>
        </p:blipFill>
        <p:spPr>
          <a:xfrm>
            <a:off x="5759763" y="-92364"/>
            <a:ext cx="6633775" cy="839585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587F9AE-DF9C-497E-B62D-28AAD569E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366981"/>
            <a:ext cx="6095999" cy="3428817"/>
          </a:xfrm>
        </p:spPr>
        <p:txBody>
          <a:bodyPr>
            <a:noAutofit/>
          </a:bodyPr>
          <a:lstStyle/>
          <a:p>
            <a:br>
              <a:rPr lang="de-DE" sz="6000" b="1" dirty="0">
                <a:solidFill>
                  <a:schemeClr val="bg1"/>
                </a:solidFill>
              </a:rPr>
            </a:br>
            <a:br>
              <a:rPr lang="de-DE" sz="6000" b="1" dirty="0">
                <a:solidFill>
                  <a:schemeClr val="bg1"/>
                </a:solidFill>
              </a:rPr>
            </a:br>
            <a:r>
              <a:rPr lang="de-DE" sz="6000" b="1" dirty="0" err="1">
                <a:solidFill>
                  <a:schemeClr val="bg1"/>
                </a:solidFill>
              </a:rPr>
              <a:t>Perché</a:t>
            </a:r>
            <a:r>
              <a:rPr lang="de-DE" sz="6000" b="1" dirty="0">
                <a:solidFill>
                  <a:schemeClr val="bg1"/>
                </a:solidFill>
              </a:rPr>
              <a:t> </a:t>
            </a:r>
            <a:r>
              <a:rPr lang="de-DE" sz="6000" b="1" dirty="0" err="1">
                <a:solidFill>
                  <a:schemeClr val="bg1"/>
                </a:solidFill>
              </a:rPr>
              <a:t>studiare</a:t>
            </a:r>
            <a:r>
              <a:rPr lang="de-DE" sz="6000" b="1" dirty="0">
                <a:solidFill>
                  <a:schemeClr val="bg1"/>
                </a:solidFill>
              </a:rPr>
              <a:t> </a:t>
            </a:r>
            <a:br>
              <a:rPr lang="de-DE" sz="6000" b="1" dirty="0">
                <a:solidFill>
                  <a:schemeClr val="bg1"/>
                </a:solidFill>
              </a:rPr>
            </a:br>
            <a:r>
              <a:rPr lang="de-DE" sz="6000" b="1" dirty="0">
                <a:solidFill>
                  <a:schemeClr val="bg1"/>
                </a:solidFill>
              </a:rPr>
              <a:t>l` </a:t>
            </a:r>
            <a:r>
              <a:rPr lang="de-DE" sz="6000" b="1" dirty="0" err="1">
                <a:solidFill>
                  <a:schemeClr val="bg1"/>
                </a:solidFill>
              </a:rPr>
              <a:t>Italiano</a:t>
            </a:r>
            <a:r>
              <a:rPr lang="de-DE" sz="6000" b="1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7936A85-CE89-474A-B13B-DE7299166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0056" y="6241290"/>
            <a:ext cx="5818909" cy="542818"/>
          </a:xfrm>
        </p:spPr>
        <p:txBody>
          <a:bodyPr>
            <a:noAutofit/>
          </a:bodyPr>
          <a:lstStyle/>
          <a:p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friedrich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Overbeck (1789-1869): Italia </a:t>
            </a:r>
            <a:r>
              <a:rPr lang="de-DE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 Germania, 1828</a:t>
            </a:r>
            <a:endParaRPr 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011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E8C4CF-93D1-8227-E405-2CA35CDB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1339465"/>
            <a:ext cx="11029616" cy="1449917"/>
          </a:xfrm>
        </p:spPr>
        <p:txBody>
          <a:bodyPr>
            <a:noAutofit/>
          </a:bodyPr>
          <a:lstStyle/>
          <a:p>
            <a:br>
              <a:rPr lang="de-DE" sz="4800" dirty="0"/>
            </a:br>
            <a:br>
              <a:rPr lang="de-DE" sz="4800" dirty="0"/>
            </a:br>
            <a:r>
              <a:rPr lang="de-DE" sz="6600" b="1" dirty="0"/>
              <a:t>Cultura e </a:t>
            </a:r>
            <a:br>
              <a:rPr lang="de-DE" sz="6600" b="1" dirty="0"/>
            </a:br>
            <a:r>
              <a:rPr lang="de-DE" sz="6600" b="1" dirty="0" err="1"/>
              <a:t>stile</a:t>
            </a:r>
            <a:r>
              <a:rPr lang="de-DE" sz="6600" b="1" dirty="0"/>
              <a:t> di </a:t>
            </a:r>
            <a:r>
              <a:rPr lang="de-DE" sz="6600" b="1" dirty="0" err="1"/>
              <a:t>vita</a:t>
            </a:r>
            <a:endParaRPr lang="de-DE" sz="66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AD72CE-57D0-4150-CFFE-CB1E835F1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691846"/>
            <a:ext cx="11029615" cy="3634486"/>
          </a:xfrm>
        </p:spPr>
        <p:txBody>
          <a:bodyPr>
            <a:normAutofit/>
          </a:bodyPr>
          <a:lstStyle/>
          <a:p>
            <a:r>
              <a:rPr lang="de-DE" sz="4400" dirty="0"/>
              <a:t>München ist die nördlichste Stadt Italiens. Italienische Kultur und italienischer Lebensstil prägen unseren Alltag. In München leben ca. 30.000 Italiener.</a:t>
            </a:r>
          </a:p>
        </p:txBody>
      </p:sp>
      <p:pic>
        <p:nvPicPr>
          <p:cNvPr id="4" name="Bild7">
            <a:extLst>
              <a:ext uri="{FF2B5EF4-FFF2-40B4-BE49-F238E27FC236}">
                <a16:creationId xmlns:a16="http://schemas.microsoft.com/office/drawing/2014/main" id="{5B87726C-269F-F532-05B5-E9B7F7D56EEB}"/>
              </a:ext>
            </a:extLst>
          </p:cNvPr>
          <p:cNvPicPr/>
          <p:nvPr/>
        </p:nvPicPr>
        <p:blipFill>
          <a:blip r:embed="rId2">
            <a:lum/>
            <a:alphaModFix amt="30000"/>
          </a:blip>
          <a:srcRect/>
          <a:stretch>
            <a:fillRect/>
          </a:stretch>
        </p:blipFill>
        <p:spPr>
          <a:xfrm>
            <a:off x="0" y="0"/>
            <a:ext cx="14258924" cy="766762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4424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45C47B5-490F-4E51-A683-5035EB6AF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09799"/>
            <a:ext cx="10773229" cy="4060371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180340" algn="l"/>
              </a:tabLst>
            </a:pPr>
            <a:r>
              <a:rPr lang="de-DE" sz="2000" dirty="0">
                <a:effectLst/>
                <a:latin typeface="+mj-lt"/>
                <a:ea typeface="Times New Roman" panose="02020603050405020304" pitchFamily="18" charset="0"/>
              </a:rPr>
              <a:t>Wissenschaftswoche in G11 (</a:t>
            </a:r>
            <a:r>
              <a:rPr lang="de-DE" sz="2000" i="1" dirty="0">
                <a:effectLst/>
                <a:latin typeface="+mj-lt"/>
                <a:ea typeface="Times New Roman" panose="02020603050405020304" pitchFamily="18" charset="0"/>
              </a:rPr>
              <a:t>Fr. Doepner</a:t>
            </a:r>
            <a:r>
              <a:rPr lang="de-DE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de-DE" sz="2000" i="1" dirty="0">
                <a:effectLst/>
                <a:latin typeface="+mj-lt"/>
                <a:ea typeface="Times New Roman" panose="02020603050405020304" pitchFamily="18" charset="0"/>
              </a:rPr>
              <a:t>Fr. </a:t>
            </a:r>
            <a:r>
              <a:rPr lang="de-DE" sz="2000" i="1" dirty="0">
                <a:latin typeface="+mj-lt"/>
                <a:ea typeface="Times New Roman" panose="02020603050405020304" pitchFamily="18" charset="0"/>
              </a:rPr>
              <a:t>Franz</a:t>
            </a:r>
            <a:r>
              <a:rPr lang="de-DE" sz="2000" dirty="0">
                <a:effectLst/>
                <a:latin typeface="+mj-lt"/>
                <a:ea typeface="Times New Roman" panose="02020603050405020304" pitchFamily="18" charset="0"/>
              </a:rPr>
              <a:t>)</a:t>
            </a:r>
          </a:p>
          <a:p>
            <a:pPr marL="342900" lvl="0" indent="-3429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180340" algn="l"/>
              </a:tabLst>
            </a:pPr>
            <a:r>
              <a:rPr lang="de-DE" sz="2000" dirty="0">
                <a:effectLst/>
                <a:latin typeface="+mj-lt"/>
                <a:ea typeface="Times New Roman" panose="02020603050405020304" pitchFamily="18" charset="0"/>
              </a:rPr>
              <a:t>P-Seminare in G11 (</a:t>
            </a:r>
            <a:r>
              <a:rPr lang="de-DE" sz="2000" i="1" dirty="0">
                <a:effectLst/>
                <a:latin typeface="+mj-lt"/>
                <a:ea typeface="Times New Roman" panose="02020603050405020304" pitchFamily="18" charset="0"/>
              </a:rPr>
              <a:t>Hr. Rolle</a:t>
            </a:r>
            <a:r>
              <a:rPr lang="de-DE" sz="2000" dirty="0">
                <a:effectLst/>
                <a:latin typeface="+mj-lt"/>
                <a:ea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buSzPts val="1000"/>
              <a:buFont typeface="Symbol" pitchFamily="2" charset="2"/>
              <a:buChar char=""/>
              <a:tabLst>
                <a:tab pos="180340" algn="l"/>
              </a:tabLst>
            </a:pPr>
            <a:r>
              <a:rPr lang="de-DE" sz="2000" dirty="0">
                <a:effectLst/>
                <a:latin typeface="+mj-lt"/>
                <a:ea typeface="Times New Roman" panose="02020603050405020304" pitchFamily="18" charset="0"/>
              </a:rPr>
              <a:t>Grundstrukturen der neuen gymnasialen Oberstufe (</a:t>
            </a:r>
            <a:r>
              <a:rPr lang="de-DE" sz="2000" i="1" dirty="0">
                <a:effectLst/>
                <a:latin typeface="+mj-lt"/>
                <a:ea typeface="Times New Roman" panose="02020603050405020304" pitchFamily="18" charset="0"/>
              </a:rPr>
              <a:t>Fr. </a:t>
            </a:r>
            <a:r>
              <a:rPr lang="de-DE" sz="2000" i="1" dirty="0">
                <a:latin typeface="+mj-lt"/>
                <a:ea typeface="Times New Roman" panose="02020603050405020304" pitchFamily="18" charset="0"/>
              </a:rPr>
              <a:t>Doepner</a:t>
            </a:r>
            <a:r>
              <a:rPr lang="de-DE" sz="2000" i="1" dirty="0">
                <a:effectLst/>
                <a:latin typeface="+mj-lt"/>
                <a:ea typeface="Times New Roman" panose="02020603050405020304" pitchFamily="18" charset="0"/>
              </a:rPr>
              <a:t>, Fr. Franz</a:t>
            </a:r>
            <a:r>
              <a:rPr lang="de-DE" sz="2000" dirty="0">
                <a:effectLst/>
                <a:latin typeface="+mj-lt"/>
                <a:ea typeface="Times New Roman" panose="02020603050405020304" pitchFamily="18" charset="0"/>
              </a:rPr>
              <a:t>)</a:t>
            </a:r>
          </a:p>
          <a:p>
            <a:pPr marL="342900" lvl="0" indent="-3429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180340" algn="l"/>
              </a:tabLst>
            </a:pPr>
            <a:r>
              <a:rPr lang="de-DE" sz="2000" dirty="0">
                <a:effectLst/>
                <a:latin typeface="+mj-lt"/>
                <a:ea typeface="Times New Roman" panose="02020603050405020304" pitchFamily="18" charset="0"/>
              </a:rPr>
              <a:t>Wahl einer neuen Fremdsprache (Italienisch</a:t>
            </a:r>
            <a:r>
              <a:rPr lang="de-DE" sz="2000" baseline="-25000" dirty="0">
                <a:effectLst/>
                <a:latin typeface="+mj-lt"/>
                <a:ea typeface="Times New Roman" panose="02020603050405020304" pitchFamily="18" charset="0"/>
              </a:rPr>
              <a:t>spätbeginnend</a:t>
            </a:r>
            <a:r>
              <a:rPr lang="de-DE" sz="2000" dirty="0">
                <a:effectLst/>
                <a:latin typeface="+mj-lt"/>
                <a:ea typeface="Times New Roman" panose="02020603050405020304" pitchFamily="18" charset="0"/>
              </a:rPr>
              <a:t>) in der Jahrgangsstufe 11 (</a:t>
            </a:r>
            <a:r>
              <a:rPr lang="de-DE" sz="2000" i="1" dirty="0">
                <a:effectLst/>
                <a:latin typeface="+mj-lt"/>
                <a:ea typeface="Times New Roman" panose="02020603050405020304" pitchFamily="18" charset="0"/>
              </a:rPr>
              <a:t>Fr. Haberland</a:t>
            </a:r>
            <a:r>
              <a:rPr lang="de-DE" sz="2000" dirty="0">
                <a:effectLst/>
                <a:latin typeface="+mj-lt"/>
                <a:ea typeface="Times New Roman" panose="02020603050405020304" pitchFamily="18" charset="0"/>
              </a:rPr>
              <a:t>)</a:t>
            </a:r>
          </a:p>
          <a:p>
            <a:pPr marL="342900" lvl="0" indent="-3429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180340" algn="l"/>
              </a:tabLst>
            </a:pPr>
            <a:r>
              <a:rPr lang="de-DE" sz="2000" dirty="0">
                <a:latin typeface="+mj-lt"/>
                <a:ea typeface="Times New Roman" panose="02020603050405020304" pitchFamily="18" charset="0"/>
              </a:rPr>
              <a:t>Wahl von Kunst oder Musik (</a:t>
            </a:r>
            <a:r>
              <a:rPr lang="de-DE" sz="2000" i="1" dirty="0">
                <a:latin typeface="+mj-lt"/>
                <a:ea typeface="Times New Roman" panose="02020603050405020304" pitchFamily="18" charset="0"/>
              </a:rPr>
              <a:t>Fr. Doepner, Fr. Franz</a:t>
            </a:r>
            <a:r>
              <a:rPr lang="de-DE" sz="2000" dirty="0">
                <a:latin typeface="+mj-lt"/>
                <a:ea typeface="Times New Roman" panose="02020603050405020304" pitchFamily="18" charset="0"/>
              </a:rPr>
              <a:t>)</a:t>
            </a:r>
            <a:endParaRPr lang="de-DE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buSzPts val="1000"/>
              <a:buFont typeface="Symbol" pitchFamily="2" charset="2"/>
              <a:buChar char=""/>
              <a:tabLst>
                <a:tab pos="180340" algn="l"/>
              </a:tabLst>
            </a:pPr>
            <a:r>
              <a:rPr lang="de-DE" sz="2000" dirty="0">
                <a:effectLst/>
                <a:latin typeface="+mj-lt"/>
                <a:ea typeface="Times New Roman" panose="02020603050405020304" pitchFamily="18" charset="0"/>
              </a:rPr>
              <a:t>Auslandsaufenthalt für Schülerinnen in G 11 (</a:t>
            </a:r>
            <a:r>
              <a:rPr lang="de-DE" sz="2000" i="1" dirty="0">
                <a:effectLst/>
                <a:latin typeface="+mj-lt"/>
                <a:ea typeface="Times New Roman" panose="02020603050405020304" pitchFamily="18" charset="0"/>
              </a:rPr>
              <a:t>Fr. </a:t>
            </a:r>
            <a:r>
              <a:rPr lang="de-DE" sz="2000" i="1" dirty="0">
                <a:latin typeface="+mj-lt"/>
                <a:ea typeface="Times New Roman" panose="02020603050405020304" pitchFamily="18" charset="0"/>
              </a:rPr>
              <a:t>Doepner</a:t>
            </a:r>
            <a:r>
              <a:rPr lang="de-DE" sz="2000" i="1" dirty="0">
                <a:effectLst/>
                <a:latin typeface="+mj-lt"/>
                <a:ea typeface="Times New Roman" panose="02020603050405020304" pitchFamily="18" charset="0"/>
              </a:rPr>
              <a:t>, Fr. Franz</a:t>
            </a:r>
            <a:r>
              <a:rPr lang="de-DE" sz="2000" dirty="0">
                <a:effectLst/>
                <a:latin typeface="+mj-lt"/>
                <a:ea typeface="Times New Roman" panose="02020603050405020304" pitchFamily="18" charset="0"/>
              </a:rPr>
              <a:t>)</a:t>
            </a:r>
          </a:p>
          <a:p>
            <a:pPr marL="0" lvl="0" indent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tabLst>
                <a:tab pos="180340" algn="l"/>
              </a:tabLst>
            </a:pPr>
            <a:endParaRPr lang="de-DE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29B9988-1297-40CA-889F-6FE6F8E3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Tagesordnung</a:t>
            </a:r>
          </a:p>
        </p:txBody>
      </p:sp>
    </p:spTree>
    <p:extLst>
      <p:ext uri="{BB962C8B-B14F-4D97-AF65-F5344CB8AC3E}">
        <p14:creationId xmlns:p14="http://schemas.microsoft.com/office/powerpoint/2010/main" val="10002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A99349-E140-87ED-9FE7-C72A1535A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600" b="1" dirty="0"/>
              <a:t>Amici in Europa</a:t>
            </a:r>
            <a:endParaRPr lang="de-DE" sz="6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767A14-77F1-3174-1D80-F14D2BFCE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3492631"/>
            <a:ext cx="10133688" cy="3565238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tx1"/>
                </a:solidFill>
              </a:rPr>
              <a:t>Italien und Deutschland sind politisch, historisch, kulturell und ökonomisch auf vielfältige Weise miteinander verbunden</a:t>
            </a:r>
            <a:r>
              <a:rPr lang="de-DE" sz="44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2" descr="Italia und Germania (Friedrich Overbeck)">
            <a:extLst>
              <a:ext uri="{FF2B5EF4-FFF2-40B4-BE49-F238E27FC236}">
                <a16:creationId xmlns:a16="http://schemas.microsoft.com/office/drawing/2014/main" id="{2909D7AA-3B8A-647F-8AE6-4F5E4853C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t="8779" r="12631" b="45492"/>
          <a:stretch/>
        </p:blipFill>
        <p:spPr bwMode="auto">
          <a:xfrm>
            <a:off x="-193516" y="-123825"/>
            <a:ext cx="16807798" cy="864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139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9BA597-77D5-5086-A147-7657C429B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355" y="1824663"/>
            <a:ext cx="10839283" cy="840051"/>
          </a:xfrm>
        </p:spPr>
        <p:txBody>
          <a:bodyPr>
            <a:noAutofit/>
          </a:bodyPr>
          <a:lstStyle/>
          <a:p>
            <a:r>
              <a:rPr lang="de-DE" sz="6600" b="1" dirty="0"/>
              <a:t>L` Italia è molto </a:t>
            </a:r>
            <a:r>
              <a:rPr lang="de-DE" sz="6600" b="1" dirty="0" err="1"/>
              <a:t>vicina</a:t>
            </a:r>
            <a:endParaRPr lang="de-DE" sz="66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0B6DF5-ACAF-08C2-35CB-17952B5D5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0" y="2731389"/>
            <a:ext cx="11029615" cy="3634486"/>
          </a:xfrm>
        </p:spPr>
        <p:txBody>
          <a:bodyPr>
            <a:normAutofit/>
          </a:bodyPr>
          <a:lstStyle/>
          <a:p>
            <a:r>
              <a:rPr lang="de-DE" sz="4400" dirty="0"/>
              <a:t>Italien ist so nah ! Wie schön, wenn man sich in einem der beliebtesten und attraktivsten Reiseländer verständigen kann.</a:t>
            </a:r>
          </a:p>
        </p:txBody>
      </p:sp>
      <p:pic>
        <p:nvPicPr>
          <p:cNvPr id="4" name="Grafik 3" descr="Auch eine Prinzessin möchte mal Spass haben: Ann (Audrey Hepburn) brennt unerkannt mit einem Reporter (Gregory Peck) durch. (Bild: KEY)">
            <a:extLst>
              <a:ext uri="{FF2B5EF4-FFF2-40B4-BE49-F238E27FC236}">
                <a16:creationId xmlns:a16="http://schemas.microsoft.com/office/drawing/2014/main" id="{52C6B33B-6994-2B89-0920-BFCA1F8A7F75}"/>
              </a:ext>
            </a:extLst>
          </p:cNvPr>
          <p:cNvPicPr/>
          <p:nvPr/>
        </p:nvPicPr>
        <p:blipFill>
          <a:blip r:embed="rId2">
            <a:alphaModFix amt="35000"/>
          </a:blip>
          <a:srcRect/>
          <a:stretch>
            <a:fillRect/>
          </a:stretch>
        </p:blipFill>
        <p:spPr>
          <a:xfrm>
            <a:off x="-762000" y="-428624"/>
            <a:ext cx="16725901" cy="14357572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98812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DBC9C3-AF09-250B-1582-988B01D8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600" b="1" dirty="0" err="1"/>
              <a:t>Futuro</a:t>
            </a:r>
            <a:r>
              <a:rPr lang="de-DE" sz="6600" b="1" dirty="0"/>
              <a:t> e Lavoro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354037-74E1-BB71-CC94-16B4E8888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684827"/>
            <a:ext cx="11029615" cy="3634486"/>
          </a:xfrm>
        </p:spPr>
        <p:txBody>
          <a:bodyPr>
            <a:noAutofit/>
          </a:bodyPr>
          <a:lstStyle/>
          <a:p>
            <a:r>
              <a:rPr lang="de-DE" sz="4400" dirty="0"/>
              <a:t>Italien ist ein wichtiger Wirtschaftspartner der Bundesrepublik und einer der wichtig-</a:t>
            </a:r>
            <a:r>
              <a:rPr lang="de-DE" sz="4400" dirty="0" err="1"/>
              <a:t>sten</a:t>
            </a:r>
            <a:r>
              <a:rPr lang="de-DE" sz="4400" dirty="0"/>
              <a:t> des Freistaats Bayern. </a:t>
            </a:r>
          </a:p>
        </p:txBody>
      </p:sp>
      <p:pic>
        <p:nvPicPr>
          <p:cNvPr id="7" name="Picture 2" descr="Italia und Germania (Friedrich Overbeck)">
            <a:extLst>
              <a:ext uri="{FF2B5EF4-FFF2-40B4-BE49-F238E27FC236}">
                <a16:creationId xmlns:a16="http://schemas.microsoft.com/office/drawing/2014/main" id="{9B94E82A-0A49-4552-A5C1-53E8DAA23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1" t="47137" r="10166" b="16430"/>
          <a:stretch/>
        </p:blipFill>
        <p:spPr bwMode="auto">
          <a:xfrm>
            <a:off x="-1334891" y="-52224"/>
            <a:ext cx="21111962" cy="883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35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DBC9C3-AF09-250B-1582-988B01D8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600" b="1" dirty="0" err="1"/>
              <a:t>Futuro</a:t>
            </a:r>
            <a:r>
              <a:rPr lang="de-DE" sz="6600" b="1" dirty="0"/>
              <a:t> e Lavoro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354037-74E1-BB71-CC94-16B4E8888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581025"/>
            <a:ext cx="11029615" cy="4937125"/>
          </a:xfrm>
        </p:spPr>
        <p:txBody>
          <a:bodyPr>
            <a:noAutofit/>
          </a:bodyPr>
          <a:lstStyle/>
          <a:p>
            <a:r>
              <a:rPr lang="de-DE" sz="4400" dirty="0"/>
              <a:t>Italienischkenntnisse verbessern somit die Chancen auf dem Arbeitsmarkt.</a:t>
            </a:r>
          </a:p>
        </p:txBody>
      </p:sp>
      <p:pic>
        <p:nvPicPr>
          <p:cNvPr id="7" name="Picture 2" descr="Italia und Germania (Friedrich Overbeck)">
            <a:extLst>
              <a:ext uri="{FF2B5EF4-FFF2-40B4-BE49-F238E27FC236}">
                <a16:creationId xmlns:a16="http://schemas.microsoft.com/office/drawing/2014/main" id="{48CE4285-9D55-164A-440B-7313D7E74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1" t="47137" r="10166" b="16430"/>
          <a:stretch/>
        </p:blipFill>
        <p:spPr bwMode="auto">
          <a:xfrm>
            <a:off x="-1404794" y="0"/>
            <a:ext cx="19700704" cy="82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591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A99349-E140-87ED-9FE7-C72A1535A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600" b="1" dirty="0"/>
              <a:t>Le </a:t>
            </a:r>
            <a:r>
              <a:rPr lang="de-DE" sz="6600" b="1" dirty="0" err="1"/>
              <a:t>lingue</a:t>
            </a:r>
            <a:endParaRPr lang="de-DE" sz="6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767A14-77F1-3174-1D80-F14D2BFCE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890876"/>
            <a:ext cx="11029615" cy="3634486"/>
          </a:xfrm>
        </p:spPr>
        <p:txBody>
          <a:bodyPr>
            <a:normAutofit/>
          </a:bodyPr>
          <a:lstStyle/>
          <a:p>
            <a:r>
              <a:rPr lang="de-DE" sz="4400" dirty="0"/>
              <a:t>Mehrsprachigkeit ist ein Muss in einer globalen Welt.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4400" dirty="0"/>
              <a:t>  Warum nicht eine weitere moderne Fremd-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4400" dirty="0"/>
              <a:t>  </a:t>
            </a:r>
            <a:r>
              <a:rPr lang="de-DE" sz="4400" dirty="0" err="1"/>
              <a:t>sprache</a:t>
            </a:r>
            <a:r>
              <a:rPr lang="de-DE" sz="4400" dirty="0"/>
              <a:t> mitnehmen?</a:t>
            </a:r>
          </a:p>
        </p:txBody>
      </p:sp>
      <p:pic>
        <p:nvPicPr>
          <p:cNvPr id="6" name="Picture 2" descr="Italia und Germania (Friedrich Overbeck)">
            <a:extLst>
              <a:ext uri="{FF2B5EF4-FFF2-40B4-BE49-F238E27FC236}">
                <a16:creationId xmlns:a16="http://schemas.microsoft.com/office/drawing/2014/main" id="{7FBFAA7F-788E-29AB-AB7F-99243EE28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-1912" r="30304" b="59209"/>
          <a:stretch/>
        </p:blipFill>
        <p:spPr bwMode="auto">
          <a:xfrm>
            <a:off x="0" y="-492195"/>
            <a:ext cx="13789890" cy="953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10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DE474A-9F4C-6DD3-B6EB-FBA393EA6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635029"/>
            <a:ext cx="11029616" cy="1188720"/>
          </a:xfrm>
        </p:spPr>
        <p:txBody>
          <a:bodyPr>
            <a:noAutofit/>
          </a:bodyPr>
          <a:lstStyle/>
          <a:p>
            <a:r>
              <a:rPr lang="de-DE" sz="6600" b="1" dirty="0"/>
              <a:t>L` </a:t>
            </a:r>
            <a:r>
              <a:rPr lang="de-DE" sz="6600" b="1" dirty="0" err="1"/>
              <a:t>Italiano</a:t>
            </a:r>
            <a:r>
              <a:rPr lang="de-DE" sz="6600" b="1" dirty="0"/>
              <a:t>   – </a:t>
            </a:r>
            <a:br>
              <a:rPr lang="de-DE" sz="6600" b="1" dirty="0"/>
            </a:br>
            <a:r>
              <a:rPr lang="de-DE" sz="6600" b="1" dirty="0"/>
              <a:t>MOLTO difficile 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B2F8C6-E319-D6BC-D47D-4261891F9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4400" dirty="0"/>
              <a:t>Das Vorwissen aus den bereits gelernten Sprachen Latein, Französisch und Englisch erleichtert das Erlernen des Italienischen.</a:t>
            </a:r>
          </a:p>
        </p:txBody>
      </p:sp>
      <p:pic>
        <p:nvPicPr>
          <p:cNvPr id="4" name="Bild1">
            <a:extLst>
              <a:ext uri="{FF2B5EF4-FFF2-40B4-BE49-F238E27FC236}">
                <a16:creationId xmlns:a16="http://schemas.microsoft.com/office/drawing/2014/main" id="{EE15A6D8-1DA7-8C83-7AEF-2379C2632551}"/>
              </a:ext>
            </a:extLst>
          </p:cNvPr>
          <p:cNvPicPr/>
          <p:nvPr/>
        </p:nvPicPr>
        <p:blipFill>
          <a:blip r:embed="rId2">
            <a:lum/>
            <a:alphaModFix amt="20000"/>
          </a:blip>
          <a:srcRect/>
          <a:stretch>
            <a:fillRect/>
          </a:stretch>
        </p:blipFill>
        <p:spPr>
          <a:xfrm>
            <a:off x="-200026" y="0"/>
            <a:ext cx="12592051" cy="8696326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060488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9C4C5-AFE8-7296-44E1-2F5373EF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59" y="549756"/>
            <a:ext cx="11029616" cy="1188720"/>
          </a:xfrm>
        </p:spPr>
        <p:txBody>
          <a:bodyPr>
            <a:normAutofit/>
          </a:bodyPr>
          <a:lstStyle/>
          <a:p>
            <a:r>
              <a:rPr lang="de-DE" sz="6600" b="1" dirty="0"/>
              <a:t>L` </a:t>
            </a:r>
            <a:r>
              <a:rPr lang="de-DE" sz="6600" b="1" dirty="0" err="1"/>
              <a:t>Italiano</a:t>
            </a:r>
            <a:r>
              <a:rPr lang="de-DE" sz="6600" b="1" dirty="0"/>
              <a:t> AL EMWG</a:t>
            </a:r>
            <a:endParaRPr lang="de-DE" sz="6600" dirty="0"/>
          </a:p>
        </p:txBody>
      </p:sp>
      <p:pic>
        <p:nvPicPr>
          <p:cNvPr id="4" name="Bild8">
            <a:extLst>
              <a:ext uri="{FF2B5EF4-FFF2-40B4-BE49-F238E27FC236}">
                <a16:creationId xmlns:a16="http://schemas.microsoft.com/office/drawing/2014/main" id="{D1B3A793-8DB0-C1BD-B082-DE81295B6A4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lum/>
            <a:alphaModFix amt="20000"/>
          </a:blip>
          <a:srcRect/>
          <a:stretch>
            <a:fillRect/>
          </a:stretch>
        </p:blipFill>
        <p:spPr>
          <a:xfrm>
            <a:off x="-5145965" y="-3798856"/>
            <a:ext cx="19188280" cy="10941313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559408F-5F3C-86C4-4237-6AED9F852F57}"/>
              </a:ext>
            </a:extLst>
          </p:cNvPr>
          <p:cNvSpPr txBox="1"/>
          <p:nvPr/>
        </p:nvSpPr>
        <p:spPr>
          <a:xfrm>
            <a:off x="733425" y="1975973"/>
            <a:ext cx="101536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Century Schoolbook" panose="020B0502020104020203"/>
                <a:ea typeface="+mn-ea"/>
                <a:cs typeface="+mn-cs"/>
                <a:sym typeface="Hoefler Text"/>
              </a:rPr>
              <a:t>11.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Century Schoolbook" panose="020B0502020104020203"/>
                <a:ea typeface="+mn-ea"/>
                <a:cs typeface="+mn-cs"/>
                <a:sym typeface="Hoefler Text"/>
              </a:rPr>
              <a:t>Jgst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Century Schoolbook" panose="020B0502020104020203"/>
                <a:ea typeface="+mn-ea"/>
                <a:cs typeface="+mn-cs"/>
                <a:sym typeface="Hoefler Text"/>
              </a:rPr>
              <a:t>.: 	</a:t>
            </a: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Century Schoolbook" panose="020B0502020104020203"/>
                <a:ea typeface="+mn-ea"/>
                <a:cs typeface="+mn-cs"/>
                <a:sym typeface="Hoefler Text"/>
              </a:rPr>
              <a:t>	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Century Schoolbook" panose="020B0502020104020203"/>
                <a:ea typeface="+mn-ea"/>
                <a:cs typeface="+mn-cs"/>
                <a:sym typeface="Hoefler Text"/>
              </a:rPr>
              <a:t>Spracherwerbsphase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Century Schoolbook" panose="020B0502020104020203"/>
                <a:ea typeface="+mn-ea"/>
                <a:cs typeface="+mn-cs"/>
                <a:sym typeface="Hoefler Text"/>
              </a:rPr>
              <a:t>						Grammatik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 panose="020B0502020104020203"/>
                <a:ea typeface="+mn-ea"/>
                <a:cs typeface="+mn-cs"/>
              </a:rPr>
              <a:t>						Wortschatz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Century Schoolbook" panose="020B0502020104020203"/>
                <a:ea typeface="+mn-ea"/>
                <a:cs typeface="+mn-cs"/>
                <a:sym typeface="Hoefler Text"/>
              </a:rPr>
              <a:t>						Landeskunde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3F21B14-D4BF-589A-3C10-C0BFDA11AA23}"/>
              </a:ext>
            </a:extLst>
          </p:cNvPr>
          <p:cNvSpPr txBox="1"/>
          <p:nvPr/>
        </p:nvSpPr>
        <p:spPr>
          <a:xfrm>
            <a:off x="581359" y="4029353"/>
            <a:ext cx="10039016" cy="2747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966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Tx/>
              <a:buNone/>
              <a:tabLst>
                <a:tab pos="328361" algn="l"/>
                <a:tab pos="656722" algn="l"/>
                <a:tab pos="985083" algn="l"/>
                <a:tab pos="1313444" algn="l"/>
                <a:tab pos="1641805" algn="l"/>
                <a:tab pos="1970166" algn="l"/>
                <a:tab pos="2298528" algn="l"/>
                <a:tab pos="2626889" algn="l"/>
                <a:tab pos="2955250" algn="l"/>
                <a:tab pos="3283611" algn="l"/>
                <a:tab pos="3611972" algn="l"/>
                <a:tab pos="3940333" algn="l"/>
              </a:tabLst>
              <a:defRPr/>
            </a:pP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B0502020104020203"/>
                <a:ea typeface="+mn-ea"/>
                <a:cs typeface="+mn-cs"/>
              </a:rPr>
              <a:t>12. + 13.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B0502020104020203"/>
                <a:ea typeface="+mn-ea"/>
                <a:cs typeface="+mn-cs"/>
              </a:rPr>
              <a:t>Jgst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B0502020104020203"/>
                <a:ea typeface="+mn-ea"/>
                <a:cs typeface="+mn-cs"/>
              </a:rPr>
              <a:t>.:	Gesellschaft &amp; Politik</a:t>
            </a:r>
          </a:p>
          <a:p>
            <a:pPr marL="48966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Tx/>
              <a:buNone/>
              <a:tabLst>
                <a:tab pos="328361" algn="l"/>
                <a:tab pos="656722" algn="l"/>
                <a:tab pos="985083" algn="l"/>
                <a:tab pos="1313444" algn="l"/>
                <a:tab pos="1641805" algn="l"/>
                <a:tab pos="1970166" algn="l"/>
                <a:tab pos="2298528" algn="l"/>
                <a:tab pos="2626889" algn="l"/>
                <a:tab pos="2955250" algn="l"/>
                <a:tab pos="3283611" algn="l"/>
                <a:tab pos="3611972" algn="l"/>
                <a:tab pos="3940333" algn="l"/>
              </a:tabLst>
              <a:defRPr/>
            </a:pP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B0502020104020203"/>
                <a:ea typeface="+mn-ea"/>
                <a:cs typeface="+mn-cs"/>
              </a:rPr>
              <a:t>								Geschichte</a:t>
            </a:r>
          </a:p>
          <a:p>
            <a:pPr marL="48966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Tx/>
              <a:buNone/>
              <a:tabLst>
                <a:tab pos="328361" algn="l"/>
                <a:tab pos="656722" algn="l"/>
                <a:tab pos="985083" algn="l"/>
                <a:tab pos="1313444" algn="l"/>
                <a:tab pos="1641805" algn="l"/>
                <a:tab pos="1970166" algn="l"/>
                <a:tab pos="2298528" algn="l"/>
                <a:tab pos="2626889" algn="l"/>
                <a:tab pos="2955250" algn="l"/>
                <a:tab pos="3283611" algn="l"/>
                <a:tab pos="3611972" algn="l"/>
                <a:tab pos="3940333" algn="l"/>
              </a:tabLst>
              <a:defRPr/>
            </a:pP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B0502020104020203"/>
                <a:ea typeface="+mn-ea"/>
                <a:cs typeface="+mn-cs"/>
              </a:rPr>
              <a:t>								Wirtschaft &amp; Geographie</a:t>
            </a:r>
          </a:p>
          <a:p>
            <a:pPr marL="48966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Tx/>
              <a:buNone/>
              <a:tabLst>
                <a:tab pos="328361" algn="l"/>
                <a:tab pos="656722" algn="l"/>
                <a:tab pos="985083" algn="l"/>
                <a:tab pos="1313444" algn="l"/>
                <a:tab pos="1641805" algn="l"/>
                <a:tab pos="1970166" algn="l"/>
                <a:tab pos="2298528" algn="l"/>
                <a:tab pos="2626889" algn="l"/>
                <a:tab pos="2955250" algn="l"/>
                <a:tab pos="3283611" algn="l"/>
                <a:tab pos="3611972" algn="l"/>
                <a:tab pos="3940333" algn="l"/>
              </a:tabLst>
              <a:defRPr/>
            </a:pP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B0502020104020203"/>
                <a:ea typeface="+mn-ea"/>
                <a:cs typeface="+mn-cs"/>
              </a:rPr>
              <a:t>								Kunst &amp; Kultur</a:t>
            </a:r>
          </a:p>
          <a:p>
            <a:pPr marL="48966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Tx/>
              <a:buNone/>
              <a:tabLst>
                <a:tab pos="328361" algn="l"/>
                <a:tab pos="656722" algn="l"/>
                <a:tab pos="985083" algn="l"/>
                <a:tab pos="1313444" algn="l"/>
                <a:tab pos="1641805" algn="l"/>
                <a:tab pos="1970166" algn="l"/>
                <a:tab pos="2298528" algn="l"/>
                <a:tab pos="2626889" algn="l"/>
                <a:tab pos="2955250" algn="l"/>
                <a:tab pos="3283611" algn="l"/>
                <a:tab pos="3611972" algn="l"/>
                <a:tab pos="3940333" algn="l"/>
              </a:tabLst>
              <a:defRPr/>
            </a:pP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B0502020104020203"/>
                <a:ea typeface="+mn-ea"/>
                <a:cs typeface="+mn-cs"/>
              </a:rPr>
              <a:t>								Wissenschaft &amp; Zukunftsfragen</a:t>
            </a:r>
          </a:p>
          <a:p>
            <a:pPr marL="48966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Tx/>
              <a:buNone/>
              <a:tabLst>
                <a:tab pos="328361" algn="l"/>
                <a:tab pos="656722" algn="l"/>
                <a:tab pos="985083" algn="l"/>
                <a:tab pos="1313444" algn="l"/>
                <a:tab pos="1641805" algn="l"/>
                <a:tab pos="1970166" algn="l"/>
                <a:tab pos="2298528" algn="l"/>
                <a:tab pos="2626889" algn="l"/>
                <a:tab pos="2955250" algn="l"/>
                <a:tab pos="3283611" algn="l"/>
                <a:tab pos="3611972" algn="l"/>
                <a:tab pos="3940333" algn="l"/>
              </a:tabLst>
              <a:defRPr/>
            </a:pP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B0502020104020203"/>
                <a:ea typeface="+mn-ea"/>
                <a:cs typeface="+mn-cs"/>
              </a:rPr>
              <a:t>								Literatur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768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9C4C5-AFE8-7296-44E1-2F5373EF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59" y="549756"/>
            <a:ext cx="11029616" cy="1188720"/>
          </a:xfrm>
        </p:spPr>
        <p:txBody>
          <a:bodyPr>
            <a:normAutofit/>
          </a:bodyPr>
          <a:lstStyle/>
          <a:p>
            <a:r>
              <a:rPr lang="de-DE" sz="6600" b="1" dirty="0"/>
              <a:t>L` </a:t>
            </a:r>
            <a:r>
              <a:rPr lang="de-DE" sz="6600" b="1" dirty="0" err="1"/>
              <a:t>Italiano</a:t>
            </a:r>
            <a:r>
              <a:rPr lang="de-DE" sz="6600" b="1" dirty="0"/>
              <a:t> AL EMWG</a:t>
            </a:r>
            <a:endParaRPr lang="de-DE" sz="6600" dirty="0"/>
          </a:p>
        </p:txBody>
      </p:sp>
      <p:pic>
        <p:nvPicPr>
          <p:cNvPr id="4" name="Bild8">
            <a:extLst>
              <a:ext uri="{FF2B5EF4-FFF2-40B4-BE49-F238E27FC236}">
                <a16:creationId xmlns:a16="http://schemas.microsoft.com/office/drawing/2014/main" id="{D1B3A793-8DB0-C1BD-B082-DE81295B6A4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lum/>
            <a:alphaModFix amt="20000"/>
          </a:blip>
          <a:srcRect/>
          <a:stretch>
            <a:fillRect/>
          </a:stretch>
        </p:blipFill>
        <p:spPr>
          <a:xfrm>
            <a:off x="-6279440" y="-3846481"/>
            <a:ext cx="19188280" cy="10941313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559408F-5F3C-86C4-4237-6AED9F852F57}"/>
              </a:ext>
            </a:extLst>
          </p:cNvPr>
          <p:cNvSpPr txBox="1"/>
          <p:nvPr/>
        </p:nvSpPr>
        <p:spPr>
          <a:xfrm>
            <a:off x="581358" y="2004547"/>
            <a:ext cx="112867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Century Schoolbook" panose="020B0502020104020203"/>
                <a:ea typeface="+mn-ea"/>
                <a:cs typeface="+mn-cs"/>
                <a:sym typeface="Hoefler Text"/>
              </a:rPr>
              <a:t>11. </a:t>
            </a:r>
            <a:r>
              <a:rPr kumimoji="0" lang="de-D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Century Schoolbook" panose="020B0502020104020203"/>
                <a:ea typeface="+mn-ea"/>
                <a:cs typeface="+mn-cs"/>
                <a:sym typeface="Hoefler Text"/>
              </a:rPr>
              <a:t>Jgst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Century Schoolbook" panose="020B0502020104020203"/>
                <a:ea typeface="+mn-ea"/>
                <a:cs typeface="+mn-cs"/>
                <a:sym typeface="Hoefler Text"/>
              </a:rPr>
              <a:t>.: 	</a:t>
            </a:r>
            <a:r>
              <a:rPr kumimoji="0" lang="de-DE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Century Schoolbook" panose="020B0502020104020203"/>
                <a:ea typeface="+mn-ea"/>
                <a:cs typeface="+mn-cs"/>
                <a:sym typeface="Hoefler Text"/>
              </a:rPr>
              <a:t>				- 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Century Schoolbook" panose="020B0502020104020203"/>
                <a:ea typeface="+mn-ea"/>
                <a:cs typeface="+mn-cs"/>
                <a:sym typeface="Hoefler Text"/>
              </a:rPr>
              <a:t>4 Unterrichtsstunden,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Century Schoolbook" panose="020B0502020104020203"/>
                <a:ea typeface="+mn-ea"/>
                <a:cs typeface="+mn-cs"/>
                <a:sym typeface="Hoefler Text"/>
              </a:rPr>
              <a:t>										- 4 Schulaufgaben, 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Century Schoolbook" panose="020B0502020104020203"/>
                <a:ea typeface="+mn-ea"/>
                <a:cs typeface="+mn-cs"/>
                <a:sym typeface="Hoefler Text"/>
              </a:rPr>
              <a:t>										  davon eine mündlich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3F21B14-D4BF-589A-3C10-C0BFDA11AA23}"/>
              </a:ext>
            </a:extLst>
          </p:cNvPr>
          <p:cNvSpPr txBox="1"/>
          <p:nvPr/>
        </p:nvSpPr>
        <p:spPr>
          <a:xfrm>
            <a:off x="176380" y="4646987"/>
            <a:ext cx="11687174" cy="2603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966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Tx/>
              <a:buNone/>
              <a:tabLst>
                <a:tab pos="328361" algn="l"/>
                <a:tab pos="656722" algn="l"/>
                <a:tab pos="985083" algn="l"/>
                <a:tab pos="1313444" algn="l"/>
                <a:tab pos="1641805" algn="l"/>
                <a:tab pos="1970166" algn="l"/>
                <a:tab pos="2298528" algn="l"/>
                <a:tab pos="2626889" algn="l"/>
                <a:tab pos="2955250" algn="l"/>
                <a:tab pos="3283611" algn="l"/>
                <a:tab pos="3611972" algn="l"/>
                <a:tab pos="3940333" algn="l"/>
              </a:tabLst>
              <a:defRPr/>
            </a:pPr>
            <a:r>
              <a:rPr kumimoji="0" lang="de-DE" alt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B0502020104020203"/>
                <a:ea typeface="+mn-ea"/>
                <a:cs typeface="+mn-cs"/>
              </a:rPr>
              <a:t>12. + 13. </a:t>
            </a:r>
            <a:r>
              <a:rPr kumimoji="0" lang="de-DE" altLang="de-D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B0502020104020203"/>
                <a:ea typeface="+mn-ea"/>
                <a:cs typeface="+mn-cs"/>
              </a:rPr>
              <a:t>Jgst</a:t>
            </a:r>
            <a:r>
              <a:rPr kumimoji="0" lang="de-DE" alt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B0502020104020203"/>
                <a:ea typeface="+mn-ea"/>
                <a:cs typeface="+mn-cs"/>
              </a:rPr>
              <a:t>.:		- </a:t>
            </a:r>
            <a:r>
              <a:rPr kumimoji="0" lang="de-DE" alt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Century Schoolbook" panose="020B0502020104020203"/>
                <a:ea typeface="+mn-ea"/>
                <a:cs typeface="+mn-cs"/>
                <a:sym typeface="Hoefler Text"/>
              </a:rPr>
              <a:t>3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Century Schoolbook" panose="020B0502020104020203"/>
                <a:ea typeface="+mn-ea"/>
                <a:cs typeface="+mn-cs"/>
                <a:sym typeface="Hoefler Text"/>
              </a:rPr>
              <a:t> Unterrichtsstunden</a:t>
            </a:r>
            <a:endParaRPr kumimoji="0" lang="de-DE" altLang="de-DE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B0502020104020203"/>
              <a:ea typeface="+mn-ea"/>
              <a:cs typeface="+mn-cs"/>
            </a:endParaRPr>
          </a:p>
          <a:p>
            <a:pPr marL="48966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Tx/>
              <a:buNone/>
              <a:tabLst>
                <a:tab pos="328361" algn="l"/>
                <a:tab pos="656722" algn="l"/>
                <a:tab pos="985083" algn="l"/>
                <a:tab pos="1313444" algn="l"/>
                <a:tab pos="1641805" algn="l"/>
                <a:tab pos="1970166" algn="l"/>
                <a:tab pos="2298528" algn="l"/>
                <a:tab pos="2626889" algn="l"/>
                <a:tab pos="2955250" algn="l"/>
                <a:tab pos="3283611" algn="l"/>
                <a:tab pos="3611972" algn="l"/>
                <a:tab pos="3940333" algn="l"/>
              </a:tabLst>
              <a:defRPr/>
            </a:pPr>
            <a:r>
              <a:rPr kumimoji="0" lang="de-DE" alt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B0502020104020203"/>
                <a:ea typeface="+mn-ea"/>
                <a:cs typeface="+mn-cs"/>
              </a:rPr>
              <a:t>													- </a:t>
            </a:r>
            <a:r>
              <a:rPr kumimoji="0" lang="de-DE" alt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B0502020104020203"/>
                <a:ea typeface="+mn-ea"/>
                <a:cs typeface="+mn-cs"/>
              </a:rPr>
              <a:t>je 2 Schulaufgaben pro SJ, 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Century Schoolbook" panose="020B0502020104020203"/>
                <a:ea typeface="+mn-ea"/>
                <a:cs typeface="+mn-cs"/>
                <a:sym typeface="Hoefler Text"/>
              </a:rPr>
              <a:t> </a:t>
            </a:r>
          </a:p>
          <a:p>
            <a:pPr marL="48966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Tx/>
              <a:buNone/>
              <a:tabLst>
                <a:tab pos="328361" algn="l"/>
                <a:tab pos="656722" algn="l"/>
                <a:tab pos="985083" algn="l"/>
                <a:tab pos="1313444" algn="l"/>
                <a:tab pos="1641805" algn="l"/>
                <a:tab pos="1970166" algn="l"/>
                <a:tab pos="2298528" algn="l"/>
                <a:tab pos="2626889" algn="l"/>
                <a:tab pos="2955250" algn="l"/>
                <a:tab pos="3283611" algn="l"/>
                <a:tab pos="3611972" algn="l"/>
                <a:tab pos="3940333" algn="l"/>
              </a:tabLst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LnTx/>
                <a:uFillTx/>
                <a:latin typeface="Century Schoolbook" panose="020B0502020104020203"/>
                <a:ea typeface="+mn-ea"/>
                <a:cs typeface="+mn-cs"/>
                <a:sym typeface="Hoefler Text"/>
              </a:rPr>
              <a:t>													  davon eine mündlich</a:t>
            </a:r>
            <a:endParaRPr kumimoji="0" lang="de-DE" altLang="de-DE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B0502020104020203"/>
              <a:ea typeface="+mn-ea"/>
              <a:cs typeface="+mn-cs"/>
            </a:endParaRPr>
          </a:p>
          <a:p>
            <a:pPr marL="48966" marR="0" lvl="0" indent="0" algn="l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Tx/>
              <a:buNone/>
              <a:tabLst>
                <a:tab pos="328361" algn="l"/>
                <a:tab pos="656722" algn="l"/>
                <a:tab pos="985083" algn="l"/>
                <a:tab pos="1313444" algn="l"/>
                <a:tab pos="1641805" algn="l"/>
                <a:tab pos="1970166" algn="l"/>
                <a:tab pos="2298528" algn="l"/>
                <a:tab pos="2626889" algn="l"/>
                <a:tab pos="2955250" algn="l"/>
                <a:tab pos="3283611" algn="l"/>
                <a:tab pos="3611972" algn="l"/>
                <a:tab pos="3940333" algn="l"/>
              </a:tabLst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B0502020104020203"/>
                <a:ea typeface="+mn-ea"/>
                <a:cs typeface="+mn-cs"/>
              </a:rPr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283573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9C4C5-AFE8-7296-44E1-2F5373EF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66594"/>
            <a:ext cx="11029616" cy="1188720"/>
          </a:xfrm>
        </p:spPr>
        <p:txBody>
          <a:bodyPr>
            <a:normAutofit fontScale="90000"/>
          </a:bodyPr>
          <a:lstStyle/>
          <a:p>
            <a:r>
              <a:rPr lang="de-DE" sz="6600" b="1" dirty="0"/>
              <a:t>L` </a:t>
            </a:r>
            <a:r>
              <a:rPr lang="de-DE" sz="6600" b="1" dirty="0" err="1"/>
              <a:t>Italiano</a:t>
            </a:r>
            <a:r>
              <a:rPr lang="de-DE" sz="6600" b="1" dirty="0"/>
              <a:t> AL EMWG -</a:t>
            </a:r>
            <a:br>
              <a:rPr lang="de-DE" sz="6600" b="1" dirty="0"/>
            </a:br>
            <a:r>
              <a:rPr lang="de-DE" sz="6600" b="1" dirty="0"/>
              <a:t>Ecco </a:t>
            </a:r>
            <a:r>
              <a:rPr lang="de-DE" sz="6600" b="1" dirty="0" err="1"/>
              <a:t>il</a:t>
            </a:r>
            <a:r>
              <a:rPr lang="de-DE" sz="6600" b="1" dirty="0"/>
              <a:t> </a:t>
            </a:r>
            <a:r>
              <a:rPr lang="de-DE" sz="6600" b="1" dirty="0" err="1"/>
              <a:t>nostro</a:t>
            </a:r>
            <a:r>
              <a:rPr lang="de-DE" sz="6600" b="1" dirty="0"/>
              <a:t> </a:t>
            </a:r>
            <a:r>
              <a:rPr lang="de-DE" sz="6600" b="1" dirty="0" err="1"/>
              <a:t>libro</a:t>
            </a:r>
            <a:endParaRPr lang="de-DE" sz="660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B0C2DB5-041D-65AE-D360-FC37E8E24636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5058857" y="5534025"/>
            <a:ext cx="924092" cy="201295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6" name="Picture 2" descr="Nuovi Incontri Italienisches Lesebuch für die Oberstufe">
            <a:extLst>
              <a:ext uri="{FF2B5EF4-FFF2-40B4-BE49-F238E27FC236}">
                <a16:creationId xmlns:a16="http://schemas.microsoft.com/office/drawing/2014/main" id="{114AD640-A1DF-481D-7B11-F03C001E2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9482"/>
            <a:ext cx="12084568" cy="362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90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E637C2-6E56-687E-FBC5-202422D21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635029"/>
            <a:ext cx="11029616" cy="1188720"/>
          </a:xfrm>
        </p:spPr>
        <p:txBody>
          <a:bodyPr>
            <a:noAutofit/>
          </a:bodyPr>
          <a:lstStyle/>
          <a:p>
            <a:r>
              <a:rPr lang="de-DE" sz="6600" b="1" dirty="0"/>
              <a:t>La </a:t>
            </a:r>
            <a:r>
              <a:rPr lang="de-DE" sz="6600" b="1" dirty="0" err="1"/>
              <a:t>bellezza</a:t>
            </a:r>
            <a:r>
              <a:rPr lang="de-DE" sz="6600" b="1" dirty="0"/>
              <a:t> Della Lingua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E1B6DD-59FA-B3DF-4907-E15FD0D57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4400" dirty="0"/>
              <a:t>Italienisch ist einer der schönsten und lebendigsten Sprachen der Welt.</a:t>
            </a:r>
          </a:p>
        </p:txBody>
      </p:sp>
      <p:pic>
        <p:nvPicPr>
          <p:cNvPr id="4" name="Picture 2" descr="Italia und Germania (Friedrich Overbeck)">
            <a:extLst>
              <a:ext uri="{FF2B5EF4-FFF2-40B4-BE49-F238E27FC236}">
                <a16:creationId xmlns:a16="http://schemas.microsoft.com/office/drawing/2014/main" id="{7C944A30-BBCE-2CF1-591B-6BD164B54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t="8779" r="12631" b="45492"/>
          <a:stretch/>
        </p:blipFill>
        <p:spPr bwMode="auto">
          <a:xfrm>
            <a:off x="-785796" y="-85725"/>
            <a:ext cx="26347070" cy="1355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063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52AFCE5-AC77-55B1-C258-FE5AA504D3A3}"/>
              </a:ext>
            </a:extLst>
          </p:cNvPr>
          <p:cNvSpPr/>
          <p:nvPr/>
        </p:nvSpPr>
        <p:spPr>
          <a:xfrm>
            <a:off x="1335313" y="2155283"/>
            <a:ext cx="9869714" cy="25474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BE9092B6-9CFC-3116-FA1D-7A268E7F45F5}"/>
              </a:ext>
            </a:extLst>
          </p:cNvPr>
          <p:cNvSpPr txBox="1">
            <a:spLocks/>
          </p:cNvSpPr>
          <p:nvPr/>
        </p:nvSpPr>
        <p:spPr>
          <a:xfrm>
            <a:off x="1480456" y="1892867"/>
            <a:ext cx="9724571" cy="307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Die Wissenschaftswoche in der neuen Jahrgangsstufe 11</a:t>
            </a:r>
          </a:p>
        </p:txBody>
      </p:sp>
    </p:spTree>
    <p:extLst>
      <p:ext uri="{BB962C8B-B14F-4D97-AF65-F5344CB8AC3E}">
        <p14:creationId xmlns:p14="http://schemas.microsoft.com/office/powerpoint/2010/main" val="3213659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4C8EAFA-7A35-44C8-C66E-B0A0CB8C49D5}"/>
              </a:ext>
            </a:extLst>
          </p:cNvPr>
          <p:cNvSpPr txBox="1"/>
          <p:nvPr/>
        </p:nvSpPr>
        <p:spPr>
          <a:xfrm>
            <a:off x="943429" y="2336772"/>
            <a:ext cx="10607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+mj-lt"/>
              </a:rPr>
              <a:t>Italienisch spätbeginnend kann die 2. Fremdsprache ersetzten (L oder F)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6F81756-16ED-FFB3-AFE2-67433D0F1E12}"/>
              </a:ext>
            </a:extLst>
          </p:cNvPr>
          <p:cNvSpPr txBox="1"/>
          <p:nvPr/>
        </p:nvSpPr>
        <p:spPr>
          <a:xfrm>
            <a:off x="943429" y="3429000"/>
            <a:ext cx="95853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+mj-lt"/>
              </a:rPr>
              <a:t>Nach einem Auslandsaufenthalt in der 11. </a:t>
            </a:r>
            <a:r>
              <a:rPr lang="de-DE" sz="2800" dirty="0" err="1">
                <a:latin typeface="+mj-lt"/>
              </a:rPr>
              <a:t>Jsgt</a:t>
            </a:r>
            <a:r>
              <a:rPr lang="de-DE" sz="2800" dirty="0">
                <a:latin typeface="+mj-lt"/>
              </a:rPr>
              <a:t>. </a:t>
            </a:r>
          </a:p>
          <a:p>
            <a:r>
              <a:rPr lang="de-DE" sz="2800" dirty="0">
                <a:latin typeface="+mj-lt"/>
              </a:rPr>
              <a:t>kann Italienisch spät. nur mit Feststellungsprüfung belegt werden</a:t>
            </a:r>
          </a:p>
        </p:txBody>
      </p:sp>
    </p:spTree>
    <p:extLst>
      <p:ext uri="{BB962C8B-B14F-4D97-AF65-F5344CB8AC3E}">
        <p14:creationId xmlns:p14="http://schemas.microsoft.com/office/powerpoint/2010/main" val="3536414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90E87C3-83CD-8869-D5BB-EF7CEDDCC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90"/>
          <a:stretch/>
        </p:blipFill>
        <p:spPr>
          <a:xfrm>
            <a:off x="1295394" y="2954199"/>
            <a:ext cx="9601211" cy="352501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81F4818-1E6D-48C0-8069-F7FC50D881E6}"/>
              </a:ext>
            </a:extLst>
          </p:cNvPr>
          <p:cNvSpPr txBox="1"/>
          <p:nvPr/>
        </p:nvSpPr>
        <p:spPr>
          <a:xfrm>
            <a:off x="413466" y="1282939"/>
            <a:ext cx="115952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+mj-lt"/>
              </a:rPr>
              <a:t>Hinweise zu abgelegten Fremdsprachen</a:t>
            </a:r>
          </a:p>
          <a:p>
            <a:r>
              <a:rPr lang="de-DE" sz="2400" dirty="0">
                <a:latin typeface="+mj-lt"/>
              </a:rPr>
              <a:t>Ausgewiesene Niveaustufen nach dem Gemeinsamen Europäischen Referenzrahmen (GER) </a:t>
            </a:r>
          </a:p>
          <a:p>
            <a:r>
              <a:rPr lang="de-DE" sz="2400" dirty="0">
                <a:latin typeface="+mj-lt"/>
              </a:rPr>
              <a:t>der abgelegten Fremdsprachen, in denen im Jahreszeugnis der Jgst. 10 mindestens </a:t>
            </a:r>
          </a:p>
          <a:p>
            <a:r>
              <a:rPr lang="de-DE" sz="2400" dirty="0">
                <a:latin typeface="+mj-lt"/>
              </a:rPr>
              <a:t>Note 4 erreicht wurde</a:t>
            </a:r>
          </a:p>
        </p:txBody>
      </p:sp>
    </p:spTree>
    <p:extLst>
      <p:ext uri="{BB962C8B-B14F-4D97-AF65-F5344CB8AC3E}">
        <p14:creationId xmlns:p14="http://schemas.microsoft.com/office/powerpoint/2010/main" val="3049175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A91CEED-D14E-4950-8A8C-98E560735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756" y="99006"/>
            <a:ext cx="8569325" cy="79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355D90"/>
              </a:buClr>
              <a:buFont typeface="Verdana" pitchFamily="34" charset="0"/>
              <a:buNone/>
            </a:pPr>
            <a:r>
              <a:rPr lang="de-DE" altLang="de-DE" b="1" dirty="0">
                <a:latin typeface="+mj-lt"/>
                <a:cs typeface="Arial" panose="020B0604020202020204" pitchFamily="34" charset="0"/>
              </a:rPr>
              <a:t>Wahl einer neu einsetzenden </a:t>
            </a:r>
            <a:br>
              <a:rPr lang="de-DE" altLang="de-DE" b="1" dirty="0">
                <a:latin typeface="+mj-lt"/>
                <a:cs typeface="Arial" panose="020B0604020202020204" pitchFamily="34" charset="0"/>
              </a:rPr>
            </a:br>
            <a:r>
              <a:rPr lang="de-DE" altLang="de-DE" b="1" dirty="0">
                <a:latin typeface="+mj-lt"/>
                <a:cs typeface="Arial" panose="020B0604020202020204" pitchFamily="34" charset="0"/>
              </a:rPr>
              <a:t>spät beginnenden Fremdsprache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EF7A8CD2-DC46-400A-B4BC-FA23D9F1A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13" y="941200"/>
            <a:ext cx="8278683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Italienisch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spät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.) in der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Stundentafel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der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PuLSt</a:t>
            </a:r>
            <a:endParaRPr lang="en-GB" altLang="de-DE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6" name="Tabelle 7">
            <a:extLst>
              <a:ext uri="{FF2B5EF4-FFF2-40B4-BE49-F238E27FC236}">
                <a16:creationId xmlns:a16="http://schemas.microsoft.com/office/drawing/2014/main" id="{A87195EA-982C-42DB-B654-04BBDFBF9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160194"/>
              </p:ext>
            </p:extLst>
          </p:nvPr>
        </p:nvGraphicFramePr>
        <p:xfrm>
          <a:off x="1590221" y="1393820"/>
          <a:ext cx="8193411" cy="5064760"/>
        </p:xfrm>
        <a:graphic>
          <a:graphicData uri="http://schemas.openxmlformats.org/drawingml/2006/table">
            <a:tbl>
              <a:tblPr firstRow="1" firstCol="1" lastRow="1" bandRow="1">
                <a:tableStyleId>{3B4B98B0-60AC-42C2-AFA5-B58CD77FA1E5}</a:tableStyleId>
              </a:tblPr>
              <a:tblGrid>
                <a:gridCol w="5145097">
                  <a:extLst>
                    <a:ext uri="{9D8B030D-6E8A-4147-A177-3AD203B41FA5}">
                      <a16:colId xmlns:a16="http://schemas.microsoft.com/office/drawing/2014/main" val="1172481008"/>
                    </a:ext>
                  </a:extLst>
                </a:gridCol>
                <a:gridCol w="748841">
                  <a:extLst>
                    <a:ext uri="{9D8B030D-6E8A-4147-A177-3AD203B41FA5}">
                      <a16:colId xmlns:a16="http://schemas.microsoft.com/office/drawing/2014/main" val="3740880724"/>
                    </a:ext>
                  </a:extLst>
                </a:gridCol>
                <a:gridCol w="766491">
                  <a:extLst>
                    <a:ext uri="{9D8B030D-6E8A-4147-A177-3AD203B41FA5}">
                      <a16:colId xmlns:a16="http://schemas.microsoft.com/office/drawing/2014/main" val="1986774579"/>
                    </a:ext>
                  </a:extLst>
                </a:gridCol>
                <a:gridCol w="766491">
                  <a:extLst>
                    <a:ext uri="{9D8B030D-6E8A-4147-A177-3AD203B41FA5}">
                      <a16:colId xmlns:a16="http://schemas.microsoft.com/office/drawing/2014/main" val="1782613479"/>
                    </a:ext>
                  </a:extLst>
                </a:gridCol>
                <a:gridCol w="766491">
                  <a:extLst>
                    <a:ext uri="{9D8B030D-6E8A-4147-A177-3AD203B41FA5}">
                      <a16:colId xmlns:a16="http://schemas.microsoft.com/office/drawing/2014/main" val="22508461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600" dirty="0"/>
                        <a:t>Pflichtfächer </a:t>
                      </a:r>
                      <a:r>
                        <a:rPr lang="de-DE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und Wahlpflichtfächer</a:t>
                      </a:r>
                      <a:endParaRPr lang="de-DE" sz="1600" b="1" kern="12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e-DE" sz="1400" b="1" dirty="0">
                          <a:latin typeface="+mn-lt"/>
                          <a:cs typeface="Arial" panose="020B0604020202020204" pitchFamily="34" charset="0"/>
                        </a:rPr>
                        <a:t>12/1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e-DE" sz="1400" b="1" dirty="0">
                          <a:latin typeface="+mn-lt"/>
                          <a:cs typeface="Arial" panose="020B0604020202020204" pitchFamily="34" charset="0"/>
                        </a:rPr>
                        <a:t>12/2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e-DE" sz="1400" b="1" dirty="0">
                          <a:latin typeface="+mn-lt"/>
                          <a:cs typeface="Arial" panose="020B0604020202020204" pitchFamily="34" charset="0"/>
                        </a:rPr>
                        <a:t>13/1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e-DE" sz="1400" b="1" dirty="0">
                          <a:latin typeface="+mn-lt"/>
                          <a:cs typeface="Arial" panose="020B0604020202020204" pitchFamily="34" charset="0"/>
                        </a:rPr>
                        <a:t>13/2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2325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600" b="0" dirty="0"/>
                        <a:t>Deutsch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78051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600" b="0" dirty="0"/>
                        <a:t>Mathematik</a:t>
                      </a:r>
                      <a:endParaRPr lang="de-DE" sz="1600" b="0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44739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eine fortgeführte Fremdsprache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3633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eine Naturwissenschaft (Biologie, Chemie, Physik)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4261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Neu spätbeginnend Italienisch</a:t>
                      </a:r>
                      <a:endParaRPr lang="de-DE" sz="16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0272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600" b="0" dirty="0"/>
                        <a:t>Religionslehre bzw. Ethik</a:t>
                      </a:r>
                      <a:endParaRPr lang="de-DE" sz="1600" b="0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2899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600" b="0" dirty="0"/>
                        <a:t>Geschichte</a:t>
                      </a:r>
                      <a:endParaRPr lang="de-DE" sz="1600" b="0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8805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600" b="0" kern="1200" dirty="0"/>
                        <a:t>Politik und Gesellschaft </a:t>
                      </a:r>
                      <a:endParaRPr lang="de-DE" sz="1600" b="0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24004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600" b="0" kern="1200" dirty="0">
                          <a:solidFill>
                            <a:schemeClr val="tx1"/>
                          </a:solidFill>
                        </a:rPr>
                        <a:t>Geographie </a:t>
                      </a:r>
                      <a:r>
                        <a:rPr lang="de-DE" sz="1600" b="0" i="1" kern="1200" dirty="0">
                          <a:solidFill>
                            <a:schemeClr val="tx1"/>
                          </a:solidFill>
                        </a:rPr>
                        <a:t>oder </a:t>
                      </a:r>
                      <a:r>
                        <a:rPr lang="de-DE" sz="1600" b="0" i="0" kern="1200" dirty="0">
                          <a:solidFill>
                            <a:schemeClr val="tx1"/>
                          </a:solidFill>
                        </a:rPr>
                        <a:t>Wirt</a:t>
                      </a:r>
                      <a:r>
                        <a:rPr lang="de-DE" sz="1600" b="0" kern="1200" dirty="0">
                          <a:solidFill>
                            <a:schemeClr val="tx1"/>
                          </a:solidFill>
                        </a:rPr>
                        <a:t>schaft und Recht</a:t>
                      </a:r>
                      <a:endParaRPr lang="de-DE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600" b="1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600" b="1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5626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600" b="0" dirty="0"/>
                        <a:t>Kunst</a:t>
                      </a:r>
                      <a:r>
                        <a:rPr lang="de-DE" sz="1600" b="0" i="1" dirty="0"/>
                        <a:t> oder</a:t>
                      </a:r>
                      <a:r>
                        <a:rPr lang="de-DE" sz="1600" b="0" dirty="0"/>
                        <a:t> Musik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34478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600" b="0" dirty="0"/>
                        <a:t>Sport</a:t>
                      </a:r>
                      <a:endParaRPr lang="de-DE" sz="1600" b="0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73462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Leistungsfach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+ 2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+ 2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+ 2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+ 2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93883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W-Seminar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366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de-DE" sz="16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1131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7615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EF7A8CD2-DC46-400A-B4BC-FA23D9F1A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849" y="327898"/>
            <a:ext cx="8278683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de-DE" sz="2000" b="1" dirty="0" err="1">
                <a:latin typeface="+mj-lt"/>
                <a:cs typeface="Arial" panose="020B0604020202020204" pitchFamily="34" charset="0"/>
              </a:rPr>
              <a:t>Verpflichtende</a:t>
            </a:r>
            <a:r>
              <a:rPr lang="en-GB" altLang="de-DE" sz="2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sz="2000" b="1" dirty="0" err="1">
                <a:latin typeface="+mj-lt"/>
                <a:cs typeface="Arial" panose="020B0604020202020204" pitchFamily="34" charset="0"/>
              </a:rPr>
              <a:t>Abiturprüfungsfächer</a:t>
            </a:r>
            <a:r>
              <a:rPr lang="en-GB" altLang="de-DE" sz="2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sz="2000" b="1" dirty="0" err="1">
                <a:latin typeface="+mj-lt"/>
                <a:cs typeface="Arial" panose="020B0604020202020204" pitchFamily="34" charset="0"/>
              </a:rPr>
              <a:t>bei</a:t>
            </a:r>
            <a:r>
              <a:rPr lang="en-GB" altLang="de-DE" sz="2000" b="1" dirty="0">
                <a:latin typeface="+mj-lt"/>
                <a:cs typeface="Arial" panose="020B0604020202020204" pitchFamily="34" charset="0"/>
              </a:rPr>
              <a:t> Wahl von </a:t>
            </a:r>
            <a:r>
              <a:rPr lang="en-GB" altLang="de-DE" sz="2000" b="1" dirty="0" err="1">
                <a:latin typeface="+mj-lt"/>
                <a:cs typeface="Arial" panose="020B0604020202020204" pitchFamily="34" charset="0"/>
              </a:rPr>
              <a:t>Italienisch</a:t>
            </a:r>
            <a:r>
              <a:rPr lang="en-GB" altLang="de-DE" sz="2000" b="1" dirty="0">
                <a:latin typeface="+mj-lt"/>
                <a:cs typeface="Arial" panose="020B0604020202020204" pitchFamily="34" charset="0"/>
              </a:rPr>
              <a:t> (</a:t>
            </a:r>
            <a:r>
              <a:rPr lang="en-GB" altLang="de-DE" sz="2000" b="1" dirty="0" err="1">
                <a:latin typeface="+mj-lt"/>
                <a:cs typeface="Arial" panose="020B0604020202020204" pitchFamily="34" charset="0"/>
              </a:rPr>
              <a:t>spät</a:t>
            </a:r>
            <a:r>
              <a:rPr lang="en-GB" altLang="de-DE" sz="2000" b="1" dirty="0">
                <a:latin typeface="+mj-lt"/>
                <a:cs typeface="Arial" panose="020B0604020202020204" pitchFamily="34" charset="0"/>
              </a:rPr>
              <a:t>)</a:t>
            </a:r>
            <a:endParaRPr lang="en-GB" altLang="de-DE" sz="2000" dirty="0"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443153"/>
              </p:ext>
            </p:extLst>
          </p:nvPr>
        </p:nvGraphicFramePr>
        <p:xfrm>
          <a:off x="1904325" y="1203956"/>
          <a:ext cx="8383349" cy="255454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30108">
                  <a:extLst>
                    <a:ext uri="{9D8B030D-6E8A-4147-A177-3AD203B41FA5}">
                      <a16:colId xmlns:a16="http://schemas.microsoft.com/office/drawing/2014/main" val="116271123"/>
                    </a:ext>
                  </a:extLst>
                </a:gridCol>
                <a:gridCol w="1651226">
                  <a:extLst>
                    <a:ext uri="{9D8B030D-6E8A-4147-A177-3AD203B41FA5}">
                      <a16:colId xmlns:a16="http://schemas.microsoft.com/office/drawing/2014/main" val="1604541811"/>
                    </a:ext>
                  </a:extLst>
                </a:gridCol>
                <a:gridCol w="6302015">
                  <a:extLst>
                    <a:ext uri="{9D8B030D-6E8A-4147-A177-3AD203B41FA5}">
                      <a16:colId xmlns:a16="http://schemas.microsoft.com/office/drawing/2014/main" val="56149891"/>
                    </a:ext>
                  </a:extLst>
                </a:gridCol>
              </a:tblGrid>
              <a:tr h="425758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sz="2000" dirty="0">
                          <a:latin typeface="+mj-lt"/>
                        </a:rPr>
                        <a:t>Abiturprüfungsfach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976382"/>
                  </a:ext>
                </a:extLst>
              </a:tr>
              <a:tr h="425758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>
                          <a:latin typeface="+mj-lt"/>
                        </a:rPr>
                        <a:t>Deutsch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464975"/>
                  </a:ext>
                </a:extLst>
              </a:tr>
              <a:tr h="425758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+mj-lt"/>
                        </a:rPr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>
                          <a:latin typeface="+mj-lt"/>
                        </a:rPr>
                        <a:t>Mathematik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283540"/>
                  </a:ext>
                </a:extLst>
              </a:tr>
              <a:tr h="425758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+mj-lt"/>
                        </a:rPr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>
                          <a:latin typeface="+mj-lt"/>
                        </a:rPr>
                        <a:t>Leistungsfach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+mj-lt"/>
                        </a:rPr>
                        <a:t>Darunter: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>
                          <a:latin typeface="+mj-lt"/>
                        </a:rPr>
                        <a:t>mind. eine fortgeführte </a:t>
                      </a:r>
                      <a:r>
                        <a:rPr lang="de-DE" sz="1800" dirty="0" err="1">
                          <a:latin typeface="+mj-lt"/>
                        </a:rPr>
                        <a:t>FS</a:t>
                      </a:r>
                      <a:r>
                        <a:rPr lang="de-DE" sz="1800" baseline="0" dirty="0">
                          <a:latin typeface="+mj-lt"/>
                        </a:rPr>
                        <a:t> </a:t>
                      </a:r>
                      <a:r>
                        <a:rPr lang="de-DE" sz="1800" i="1" baseline="0" dirty="0">
                          <a:latin typeface="+mj-lt"/>
                        </a:rPr>
                        <a:t>oder</a:t>
                      </a:r>
                      <a:r>
                        <a:rPr lang="de-DE" sz="1800" baseline="0" dirty="0">
                          <a:latin typeface="+mj-lt"/>
                        </a:rPr>
                        <a:t> eine NW (Physik, Bio, Chemie)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1800" i="1" baseline="0" dirty="0">
                          <a:solidFill>
                            <a:schemeClr val="tx1"/>
                          </a:solidFill>
                          <a:latin typeface="+mj-lt"/>
                        </a:rPr>
                        <a:t>mind. </a:t>
                      </a:r>
                      <a:r>
                        <a:rPr lang="de-DE" sz="1800" baseline="0" dirty="0">
                          <a:solidFill>
                            <a:schemeClr val="tx1"/>
                          </a:solidFill>
                          <a:latin typeface="+mj-lt"/>
                        </a:rPr>
                        <a:t>ein </a:t>
                      </a:r>
                      <a:r>
                        <a:rPr lang="de-DE" sz="1800" baseline="0" dirty="0" err="1">
                          <a:solidFill>
                            <a:schemeClr val="tx1"/>
                          </a:solidFill>
                          <a:latin typeface="+mj-lt"/>
                        </a:rPr>
                        <a:t>GPR</a:t>
                      </a:r>
                      <a:r>
                        <a:rPr lang="de-DE" sz="1800" baseline="0" dirty="0">
                          <a:solidFill>
                            <a:schemeClr val="tx1"/>
                          </a:solidFill>
                          <a:latin typeface="+mj-lt"/>
                        </a:rPr>
                        <a:t>-Fach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1800" baseline="0" dirty="0">
                          <a:solidFill>
                            <a:schemeClr val="tx1"/>
                          </a:solidFill>
                          <a:latin typeface="+mj-lt"/>
                        </a:rPr>
                        <a:t>ein weiteres Fach nach Wahl</a:t>
                      </a:r>
                      <a:endParaRPr lang="de-DE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940798"/>
                  </a:ext>
                </a:extLst>
              </a:tr>
              <a:tr h="425758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+mj-lt"/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>
                          <a:latin typeface="+mj-lt"/>
                        </a:rPr>
                        <a:t>weiteres</a:t>
                      </a:r>
                      <a:r>
                        <a:rPr lang="de-DE" sz="2000" baseline="0" dirty="0">
                          <a:latin typeface="+mj-lt"/>
                        </a:rPr>
                        <a:t> Fach</a:t>
                      </a:r>
                      <a:endParaRPr lang="de-DE" sz="2000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776445"/>
                  </a:ext>
                </a:extLst>
              </a:tr>
              <a:tr h="425758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+mj-lt"/>
                        </a:rPr>
                        <a:t>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>
                          <a:latin typeface="+mj-lt"/>
                        </a:rPr>
                        <a:t>weiteres Fach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404228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6C27EE6D-3D9D-E68E-269F-4CA83D9F5FD3}"/>
              </a:ext>
            </a:extLst>
          </p:cNvPr>
          <p:cNvSpPr txBox="1"/>
          <p:nvPr/>
        </p:nvSpPr>
        <p:spPr>
          <a:xfrm>
            <a:off x="588978" y="3975557"/>
            <a:ext cx="1101404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erlaubt nur die mündliche Abiturprüfung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erfordert zusätzlich die Abiturprüfung in einer fortgeführten FS oder NW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ermöglicht nicht die Substitution von Deutsch in der Abiturprüfung, weil die  Abiturprüfung in Deutsch</a:t>
            </a:r>
          </a:p>
          <a:p>
            <a:r>
              <a:rPr lang="de-DE" sz="2000" dirty="0">
                <a:latin typeface="+mj-lt"/>
              </a:rPr>
              <a:t>nur ersetzt werden kann durch die Abiturprüfung in zwei fortgeführten 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Ermöglicht keine Substitution von Mathematik, da zwei NW ersetzt werden müssten 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de-DE" sz="2000" dirty="0">
                <a:latin typeface="+mj-lt"/>
                <a:sym typeface="Wingdings" pitchFamily="2" charset="2"/>
              </a:rPr>
              <a:t>Zu hohe Stundenzahl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  <a:sym typeface="Wingdings" pitchFamily="2" charset="2"/>
              </a:rPr>
              <a:t>Lassen sich in der Regel zur Wahl der Abiturprüfungsfächer nicht mit der Wahl von Kunst/Musik/Sport </a:t>
            </a:r>
          </a:p>
          <a:p>
            <a:r>
              <a:rPr lang="de-DE" sz="2000" dirty="0">
                <a:latin typeface="+mj-lt"/>
                <a:sym typeface="Wingdings" pitchFamily="2" charset="2"/>
              </a:rPr>
              <a:t>als Leistungsfach kombinieren</a:t>
            </a:r>
            <a:endParaRPr lang="de-DE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9624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A86FCD7-9035-9E27-E694-D4EE7199033C}"/>
              </a:ext>
            </a:extLst>
          </p:cNvPr>
          <p:cNvSpPr/>
          <p:nvPr/>
        </p:nvSpPr>
        <p:spPr>
          <a:xfrm>
            <a:off x="951399" y="2204357"/>
            <a:ext cx="10289202" cy="2042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15744E-55DF-76A3-D8AB-BA414C571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337" y="2829866"/>
            <a:ext cx="8569325" cy="79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355D90"/>
              </a:buClr>
              <a:buFont typeface="Verdana" pitchFamily="34" charset="0"/>
              <a:buNone/>
            </a:pPr>
            <a:r>
              <a:rPr lang="en-GB" altLang="de-DE" sz="3200" b="1" dirty="0" err="1">
                <a:latin typeface="+mj-lt"/>
                <a:cs typeface="Arial" panose="020B0604020202020204" pitchFamily="34" charset="0"/>
              </a:rPr>
              <a:t>Kunst</a:t>
            </a:r>
            <a:r>
              <a:rPr lang="en-GB" altLang="de-DE" sz="3200" b="1" dirty="0">
                <a:latin typeface="+mj-lt"/>
                <a:cs typeface="Arial" panose="020B0604020202020204" pitchFamily="34" charset="0"/>
              </a:rPr>
              <a:t> und </a:t>
            </a:r>
            <a:r>
              <a:rPr lang="en-GB" altLang="de-DE" sz="3200" b="1" dirty="0" err="1">
                <a:latin typeface="+mj-lt"/>
                <a:cs typeface="Arial" panose="020B0604020202020204" pitchFamily="34" charset="0"/>
              </a:rPr>
              <a:t>Musik</a:t>
            </a:r>
            <a:r>
              <a:rPr lang="en-GB" altLang="de-DE" sz="32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sz="3200" b="1" dirty="0" err="1">
                <a:latin typeface="+mj-lt"/>
                <a:cs typeface="Arial" panose="020B0604020202020204" pitchFamily="34" charset="0"/>
              </a:rPr>
              <a:t>als</a:t>
            </a:r>
            <a:r>
              <a:rPr lang="en-GB" altLang="de-DE" sz="32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sz="3200" b="1" dirty="0" err="1">
                <a:latin typeface="+mj-lt"/>
                <a:cs typeface="Arial" panose="020B0604020202020204" pitchFamily="34" charset="0"/>
              </a:rPr>
              <a:t>Wahlpflichtfächer</a:t>
            </a:r>
            <a:endParaRPr lang="en-GB" altLang="de-DE" sz="3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374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A91CEED-D14E-4950-8A8C-98E560735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361" y="174128"/>
            <a:ext cx="8569325" cy="79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355D90"/>
              </a:buClr>
              <a:buFont typeface="Verdana" pitchFamily="34" charset="0"/>
              <a:buNone/>
            </a:pPr>
            <a:r>
              <a:rPr lang="en-GB" altLang="de-DE" b="1" dirty="0" err="1">
                <a:latin typeface="+mj-lt"/>
                <a:cs typeface="Arial" panose="020B0604020202020204" pitchFamily="34" charset="0"/>
              </a:rPr>
              <a:t>Kunst</a:t>
            </a:r>
            <a:r>
              <a:rPr lang="en-GB" altLang="de-DE" b="1" dirty="0">
                <a:latin typeface="+mj-lt"/>
                <a:cs typeface="Arial" panose="020B0604020202020204" pitchFamily="34" charset="0"/>
              </a:rPr>
              <a:t> und </a:t>
            </a:r>
            <a:r>
              <a:rPr lang="en-GB" altLang="de-DE" b="1" dirty="0" err="1">
                <a:latin typeface="+mj-lt"/>
                <a:cs typeface="Arial" panose="020B0604020202020204" pitchFamily="34" charset="0"/>
              </a:rPr>
              <a:t>Musik</a:t>
            </a:r>
            <a:r>
              <a:rPr lang="en-GB" altLang="de-DE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b="1" dirty="0" err="1">
                <a:latin typeface="+mj-lt"/>
                <a:cs typeface="Arial" panose="020B0604020202020204" pitchFamily="34" charset="0"/>
              </a:rPr>
              <a:t>als</a:t>
            </a:r>
            <a:r>
              <a:rPr lang="en-GB" altLang="de-DE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b="1" dirty="0" err="1">
                <a:latin typeface="+mj-lt"/>
                <a:cs typeface="Arial" panose="020B0604020202020204" pitchFamily="34" charset="0"/>
              </a:rPr>
              <a:t>Wahlpflichtfächer</a:t>
            </a:r>
            <a:endParaRPr lang="en-GB" altLang="de-DE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EF7A8CD2-DC46-400A-B4BC-FA23D9F1A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14" y="965993"/>
            <a:ext cx="8278683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Kunst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bzw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Musik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in der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Stundentafel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der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Jgst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. 11 </a:t>
            </a:r>
            <a:b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</a:b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( SG, NTG)</a:t>
            </a:r>
            <a:endParaRPr lang="en-GB" altLang="de-DE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359283"/>
              </p:ext>
            </p:extLst>
          </p:nvPr>
        </p:nvGraphicFramePr>
        <p:xfrm>
          <a:off x="1993780" y="1895174"/>
          <a:ext cx="8278686" cy="1188720"/>
        </p:xfrm>
        <a:graphic>
          <a:graphicData uri="http://schemas.openxmlformats.org/drawingml/2006/table">
            <a:tbl>
              <a:tblPr firstRow="1" firstCol="1" bandCol="1">
                <a:tableStyleId>{3B4B98B0-60AC-42C2-AFA5-B58CD77FA1E5}</a:tableStyleId>
              </a:tblPr>
              <a:tblGrid>
                <a:gridCol w="3429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72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423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Jahrgangsstufe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e-DE" sz="2000" b="1" dirty="0">
                          <a:latin typeface="+mn-lt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e-DE" sz="2000" b="1" dirty="0">
                          <a:latin typeface="+mn-lt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2000" b="0" dirty="0"/>
                        <a:t>Kunst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2000" b="0" dirty="0"/>
                        <a:t>Musik</a:t>
                      </a:r>
                      <a:endParaRPr lang="de-DE" sz="2000" b="0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4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1405183" y="3253805"/>
            <a:ext cx="10272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+mj-lt"/>
              </a:rPr>
              <a:t>Die Schülerin bzw. der Schüler wählt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+mj-lt"/>
              </a:rPr>
              <a:t>in Jgst. 11 Kunst </a:t>
            </a:r>
            <a:r>
              <a:rPr lang="de-DE" sz="2400" b="1" dirty="0">
                <a:latin typeface="+mj-lt"/>
              </a:rPr>
              <a:t>oder</a:t>
            </a:r>
            <a:r>
              <a:rPr lang="de-DE" sz="2400" dirty="0">
                <a:latin typeface="+mj-lt"/>
              </a:rPr>
              <a:t> Musik 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+mj-lt"/>
              </a:rPr>
              <a:t>führt das gewählte Fach auf grundlegendem Anforderungsniveau oder als Leistungsfach in </a:t>
            </a:r>
            <a:r>
              <a:rPr lang="de-DE" sz="2400" dirty="0" err="1">
                <a:latin typeface="+mj-lt"/>
              </a:rPr>
              <a:t>Q12</a:t>
            </a:r>
            <a:r>
              <a:rPr lang="de-DE" sz="2400" dirty="0">
                <a:latin typeface="+mj-lt"/>
              </a:rPr>
              <a:t> </a:t>
            </a:r>
            <a:r>
              <a:rPr lang="de-DE" sz="2400" b="1" dirty="0">
                <a:latin typeface="+mj-lt"/>
              </a:rPr>
              <a:t>und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 err="1">
                <a:latin typeface="+mj-lt"/>
              </a:rPr>
              <a:t>Q13</a:t>
            </a:r>
            <a:r>
              <a:rPr lang="de-DE" sz="2400" dirty="0">
                <a:latin typeface="+mj-lt"/>
              </a:rPr>
              <a:t> fort.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405183" y="5163287"/>
            <a:ext cx="9839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+mj-lt"/>
              </a:rPr>
              <a:t>In Kunst bzw. Musik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+mj-lt"/>
              </a:rPr>
              <a:t>ist die mündliche Abiturprüfung möglich bzw.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+mj-lt"/>
              </a:rPr>
              <a:t>als Leistungsfach die schriftliche Abiturprüfung (besondere Fachprüfung) verpflichtend.</a:t>
            </a:r>
          </a:p>
        </p:txBody>
      </p:sp>
    </p:spTree>
    <p:extLst>
      <p:ext uri="{BB962C8B-B14F-4D97-AF65-F5344CB8AC3E}">
        <p14:creationId xmlns:p14="http://schemas.microsoft.com/office/powerpoint/2010/main" val="680924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A91CEED-D14E-4950-8A8C-98E560735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675" y="241838"/>
            <a:ext cx="8569325" cy="79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355D90"/>
              </a:buClr>
              <a:buFont typeface="Verdana" pitchFamily="34" charset="0"/>
              <a:buNone/>
            </a:pPr>
            <a:r>
              <a:rPr lang="de-DE" altLang="de-DE" b="1" dirty="0">
                <a:latin typeface="+mj-lt"/>
                <a:cs typeface="Arial" panose="020B0604020202020204" pitchFamily="34" charset="0"/>
              </a:rPr>
              <a:t>Kunst und Musik als Wahlpflichtfächer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EF7A8CD2-DC46-400A-B4BC-FA23D9F1A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4" y="1218234"/>
            <a:ext cx="8278683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Kunst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bzw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Musik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als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Leistungsfach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in der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Stundentafel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der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PuLSt</a:t>
            </a:r>
            <a:endParaRPr lang="en-GB" altLang="de-DE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6" name="Tabelle 7">
            <a:extLst>
              <a:ext uri="{FF2B5EF4-FFF2-40B4-BE49-F238E27FC236}">
                <a16:creationId xmlns:a16="http://schemas.microsoft.com/office/drawing/2014/main" id="{A87195EA-982C-42DB-B654-04BBDFBF9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13622"/>
              </p:ext>
            </p:extLst>
          </p:nvPr>
        </p:nvGraphicFramePr>
        <p:xfrm>
          <a:off x="1988444" y="1620524"/>
          <a:ext cx="8193411" cy="4851400"/>
        </p:xfrm>
        <a:graphic>
          <a:graphicData uri="http://schemas.openxmlformats.org/drawingml/2006/table">
            <a:tbl>
              <a:tblPr firstRow="1" firstCol="1" lastRow="1" bandRow="1">
                <a:tableStyleId>{3B4B98B0-60AC-42C2-AFA5-B58CD77FA1E5}</a:tableStyleId>
              </a:tblPr>
              <a:tblGrid>
                <a:gridCol w="5145097">
                  <a:extLst>
                    <a:ext uri="{9D8B030D-6E8A-4147-A177-3AD203B41FA5}">
                      <a16:colId xmlns:a16="http://schemas.microsoft.com/office/drawing/2014/main" val="1172481008"/>
                    </a:ext>
                  </a:extLst>
                </a:gridCol>
                <a:gridCol w="748841">
                  <a:extLst>
                    <a:ext uri="{9D8B030D-6E8A-4147-A177-3AD203B41FA5}">
                      <a16:colId xmlns:a16="http://schemas.microsoft.com/office/drawing/2014/main" val="3740880724"/>
                    </a:ext>
                  </a:extLst>
                </a:gridCol>
                <a:gridCol w="766491">
                  <a:extLst>
                    <a:ext uri="{9D8B030D-6E8A-4147-A177-3AD203B41FA5}">
                      <a16:colId xmlns:a16="http://schemas.microsoft.com/office/drawing/2014/main" val="1986774579"/>
                    </a:ext>
                  </a:extLst>
                </a:gridCol>
                <a:gridCol w="766491">
                  <a:extLst>
                    <a:ext uri="{9D8B030D-6E8A-4147-A177-3AD203B41FA5}">
                      <a16:colId xmlns:a16="http://schemas.microsoft.com/office/drawing/2014/main" val="1782613479"/>
                    </a:ext>
                  </a:extLst>
                </a:gridCol>
                <a:gridCol w="766491">
                  <a:extLst>
                    <a:ext uri="{9D8B030D-6E8A-4147-A177-3AD203B41FA5}">
                      <a16:colId xmlns:a16="http://schemas.microsoft.com/office/drawing/2014/main" val="22508461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400" dirty="0"/>
                        <a:t>Pflichtfächer </a:t>
                      </a:r>
                      <a:r>
                        <a:rPr lang="de-DE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und Wahlpflichtfächer</a:t>
                      </a:r>
                      <a:endParaRPr lang="de-DE" sz="1400" b="1" kern="12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e-DE" sz="1200" b="1" dirty="0">
                          <a:latin typeface="+mn-lt"/>
                          <a:cs typeface="Arial" panose="020B0604020202020204" pitchFamily="34" charset="0"/>
                        </a:rPr>
                        <a:t>12/1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e-DE" sz="1200" b="1" dirty="0">
                          <a:latin typeface="+mn-lt"/>
                          <a:cs typeface="Arial" panose="020B0604020202020204" pitchFamily="34" charset="0"/>
                        </a:rPr>
                        <a:t>12/2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e-DE" sz="1200" b="1" dirty="0">
                          <a:latin typeface="+mn-lt"/>
                          <a:cs typeface="Arial" panose="020B0604020202020204" pitchFamily="34" charset="0"/>
                        </a:rPr>
                        <a:t>13/1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e-DE" sz="1200" b="1" dirty="0">
                          <a:latin typeface="+mn-lt"/>
                          <a:cs typeface="Arial" panose="020B0604020202020204" pitchFamily="34" charset="0"/>
                        </a:rPr>
                        <a:t>13/2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2325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400" b="0" dirty="0"/>
                        <a:t>Deutsch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78051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400" b="0" dirty="0"/>
                        <a:t>Mathematik</a:t>
                      </a:r>
                      <a:endParaRPr lang="de-DE" sz="1400" b="0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44739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eine fortgeführte Fremdsprache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3633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eine Naturwissenschaft (Biologie, Chemie, Physik)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4261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eine weitere Fremdsprache </a:t>
                      </a:r>
                      <a:r>
                        <a:rPr lang="de-DE" sz="1400" b="0" i="1" dirty="0">
                          <a:solidFill>
                            <a:schemeClr val="tx1"/>
                          </a:solidFill>
                        </a:rPr>
                        <a:t>oder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eine weitere Naturwissenschaft</a:t>
                      </a:r>
                      <a:r>
                        <a:rPr lang="de-DE" sz="1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i="0" dirty="0">
                          <a:solidFill>
                            <a:schemeClr val="tx1"/>
                          </a:solidFill>
                        </a:rPr>
                        <a:t>bzw. 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(spät beginnende) Informatik</a:t>
                      </a:r>
                      <a:endParaRPr lang="de-DE" sz="14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30272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Religionslehre bzw. Ethik</a:t>
                      </a:r>
                      <a:endParaRPr lang="de-DE" sz="14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2899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Geschichte</a:t>
                      </a:r>
                      <a:endParaRPr lang="de-DE" sz="14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8805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</a:rPr>
                        <a:t>Politik und Gesellschaft </a:t>
                      </a:r>
                      <a:endParaRPr lang="de-DE" sz="14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24004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</a:rPr>
                        <a:t>Geographie </a:t>
                      </a:r>
                      <a:r>
                        <a:rPr lang="de-DE" sz="1400" b="0" i="1" kern="1200" dirty="0">
                          <a:solidFill>
                            <a:schemeClr val="tx1"/>
                          </a:solidFill>
                        </a:rPr>
                        <a:t>oder </a:t>
                      </a:r>
                      <a:r>
                        <a:rPr lang="de-DE" sz="1400" b="0" i="0" kern="1200" dirty="0">
                          <a:solidFill>
                            <a:schemeClr val="tx1"/>
                          </a:solidFill>
                        </a:rPr>
                        <a:t>Wirt</a:t>
                      </a:r>
                      <a:r>
                        <a:rPr lang="de-DE" sz="1400" b="0" kern="1200" dirty="0">
                          <a:solidFill>
                            <a:schemeClr val="tx1"/>
                          </a:solidFill>
                        </a:rPr>
                        <a:t>schaft und Recht</a:t>
                      </a:r>
                      <a:endParaRPr lang="de-DE" sz="14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600" b="1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600" b="1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5626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Kunst </a:t>
                      </a:r>
                      <a:r>
                        <a:rPr lang="de-DE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oder</a:t>
                      </a:r>
                      <a:r>
                        <a:rPr lang="de-DE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Musik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4478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400" b="0" dirty="0"/>
                        <a:t>Sport</a:t>
                      </a:r>
                      <a:endParaRPr lang="de-DE" sz="1400" b="0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73462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Leistungsfach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+ 2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+ 2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+ 2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+ 2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3883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W-Seminar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366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de-DE" sz="1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1131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714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A91CEED-D14E-4950-8A8C-98E560735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370" y="208522"/>
            <a:ext cx="8569325" cy="79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355D90"/>
              </a:buClr>
              <a:buFont typeface="Verdana" pitchFamily="34" charset="0"/>
              <a:buNone/>
            </a:pPr>
            <a:r>
              <a:rPr lang="de-DE" altLang="de-DE" sz="3200" b="1" dirty="0">
                <a:latin typeface="+mj-lt"/>
                <a:cs typeface="Arial" panose="020B0604020202020204" pitchFamily="34" charset="0"/>
              </a:rPr>
              <a:t>Kunst und Musik als Wahlpflichtfächer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EF7A8CD2-DC46-400A-B4BC-FA23D9F1A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97" y="1000387"/>
            <a:ext cx="9878161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de-DE" sz="28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Voraussetzungen</a:t>
            </a:r>
            <a:r>
              <a:rPr lang="en-GB" altLang="de-DE" sz="2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sz="28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für</a:t>
            </a:r>
            <a:r>
              <a:rPr lang="en-GB" altLang="de-DE" sz="2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die </a:t>
            </a:r>
            <a:r>
              <a:rPr lang="en-GB" altLang="de-DE" sz="28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Belegung</a:t>
            </a:r>
            <a:r>
              <a:rPr lang="en-GB" altLang="de-DE" sz="2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von </a:t>
            </a:r>
            <a:r>
              <a:rPr lang="en-GB" altLang="de-DE" sz="28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Kunst</a:t>
            </a:r>
            <a:r>
              <a:rPr lang="en-GB" altLang="de-DE" sz="2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/ </a:t>
            </a:r>
            <a:r>
              <a:rPr lang="en-GB" altLang="de-DE" sz="28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Musik</a:t>
            </a:r>
            <a:r>
              <a:rPr lang="en-GB" altLang="de-DE" sz="2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in der </a:t>
            </a:r>
            <a:r>
              <a:rPr lang="en-GB" altLang="de-DE" sz="28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PuLSt</a:t>
            </a:r>
            <a:endParaRPr lang="en-GB" altLang="de-DE" sz="28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C2BE3B7-1E99-4A7A-B09F-E13E0E7C50D7}"/>
              </a:ext>
            </a:extLst>
          </p:cNvPr>
          <p:cNvSpPr/>
          <p:nvPr/>
        </p:nvSpPr>
        <p:spPr>
          <a:xfrm>
            <a:off x="610699" y="1932262"/>
            <a:ext cx="111869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latin typeface="+mj-lt"/>
                <a:cs typeface="Arial" panose="020B0604020202020204" pitchFamily="34" charset="0"/>
              </a:rPr>
              <a:t>Auf grundlegendem Anforderungsniveau</a:t>
            </a:r>
            <a:endParaRPr lang="de-DE" sz="2400" dirty="0">
              <a:latin typeface="+mj-lt"/>
              <a:cs typeface="Arial" panose="020B0604020202020204" pitchFamily="34" charset="0"/>
            </a:endParaRPr>
          </a:p>
          <a:p>
            <a:pPr marL="442913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+mj-lt"/>
                <a:cs typeface="Arial" panose="020B0604020202020204" pitchFamily="34" charset="0"/>
              </a:rPr>
              <a:t>Besuch des jeweiligen Faches in Jgst. 11</a:t>
            </a:r>
          </a:p>
          <a:p>
            <a:pPr marL="442913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+mj-lt"/>
                <a:cs typeface="Arial" panose="020B0604020202020204" pitchFamily="34" charset="0"/>
              </a:rPr>
              <a:t>Nur mündliche Abiturprüfung möglich</a:t>
            </a:r>
          </a:p>
          <a:p>
            <a:pPr marL="157163"/>
            <a:endParaRPr lang="de-DE" sz="2400" dirty="0">
              <a:latin typeface="+mj-lt"/>
              <a:cs typeface="Arial" panose="020B0604020202020204" pitchFamily="34" charset="0"/>
            </a:endParaRPr>
          </a:p>
          <a:p>
            <a:r>
              <a:rPr lang="de-DE" sz="2400" b="1" dirty="0">
                <a:latin typeface="+mj-lt"/>
                <a:cs typeface="Arial" panose="020B0604020202020204" pitchFamily="34" charset="0"/>
              </a:rPr>
              <a:t>Als Leistungsfach (schriftliches Abiturfach)</a:t>
            </a:r>
            <a:endParaRPr lang="de-DE" sz="2400" dirty="0">
              <a:latin typeface="+mj-lt"/>
            </a:endParaRPr>
          </a:p>
          <a:p>
            <a:pPr marL="442913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+mj-lt"/>
                <a:cs typeface="Arial" panose="020B0604020202020204" pitchFamily="34" charset="0"/>
              </a:rPr>
              <a:t>Besuch des jeweiligen Faches in </a:t>
            </a:r>
            <a:r>
              <a:rPr lang="de-DE" sz="2400" dirty="0" err="1">
                <a:latin typeface="+mj-lt"/>
                <a:cs typeface="Arial" panose="020B0604020202020204" pitchFamily="34" charset="0"/>
              </a:rPr>
              <a:t>Jgst</a:t>
            </a:r>
            <a:r>
              <a:rPr lang="de-DE" sz="2400" dirty="0">
                <a:latin typeface="+mj-lt"/>
                <a:cs typeface="Arial" panose="020B0604020202020204" pitchFamily="34" charset="0"/>
              </a:rPr>
              <a:t>. 11 </a:t>
            </a:r>
          </a:p>
          <a:p>
            <a:pPr marL="442913" indent="-285750">
              <a:buFont typeface="Arial" panose="020B0604020202020204" pitchFamily="34" charset="0"/>
              <a:buChar char="•"/>
            </a:pPr>
            <a:r>
              <a:rPr lang="de-DE" sz="2400" b="1" dirty="0">
                <a:latin typeface="+mj-lt"/>
                <a:cs typeface="Arial" panose="020B0604020202020204" pitchFamily="34" charset="0"/>
              </a:rPr>
              <a:t>mind. Note 3</a:t>
            </a:r>
            <a:r>
              <a:rPr lang="de-DE" sz="2400" dirty="0">
                <a:latin typeface="+mj-lt"/>
                <a:cs typeface="Arial" panose="020B0604020202020204" pitchFamily="34" charset="0"/>
              </a:rPr>
              <a:t> im Zwischenzeugnis der </a:t>
            </a:r>
            <a:r>
              <a:rPr lang="de-DE" sz="2400" dirty="0" err="1">
                <a:latin typeface="+mj-lt"/>
                <a:cs typeface="Arial" panose="020B0604020202020204" pitchFamily="34" charset="0"/>
              </a:rPr>
              <a:t>Jgst</a:t>
            </a:r>
            <a:r>
              <a:rPr lang="de-DE" sz="2400" dirty="0">
                <a:latin typeface="+mj-lt"/>
                <a:cs typeface="Arial" panose="020B0604020202020204" pitchFamily="34" charset="0"/>
              </a:rPr>
              <a:t>. 11 </a:t>
            </a:r>
            <a:br>
              <a:rPr lang="de-DE" sz="2400" dirty="0">
                <a:latin typeface="+mj-lt"/>
                <a:cs typeface="Arial" panose="020B0604020202020204" pitchFamily="34" charset="0"/>
              </a:rPr>
            </a:br>
            <a:r>
              <a:rPr lang="de-DE" sz="2400" dirty="0">
                <a:latin typeface="+mj-lt"/>
                <a:cs typeface="Arial" panose="020B0604020202020204" pitchFamily="34" charset="0"/>
              </a:rPr>
              <a:t>bzw. bei Auslandsaufenthalt/Überspringen der </a:t>
            </a:r>
            <a:r>
              <a:rPr lang="de-DE" sz="2400" dirty="0" err="1">
                <a:latin typeface="+mj-lt"/>
                <a:cs typeface="Arial" panose="020B0604020202020204" pitchFamily="34" charset="0"/>
              </a:rPr>
              <a:t>Jgst</a:t>
            </a:r>
            <a:r>
              <a:rPr lang="de-DE" sz="2400" dirty="0">
                <a:latin typeface="+mj-lt"/>
                <a:cs typeface="Arial" panose="020B0604020202020204" pitchFamily="34" charset="0"/>
              </a:rPr>
              <a:t>. 11: im Jahreszeugnis der </a:t>
            </a:r>
            <a:r>
              <a:rPr lang="de-DE" sz="2400" dirty="0" err="1">
                <a:latin typeface="+mj-lt"/>
                <a:cs typeface="Arial" panose="020B0604020202020204" pitchFamily="34" charset="0"/>
              </a:rPr>
              <a:t>Jgst</a:t>
            </a:r>
            <a:r>
              <a:rPr lang="de-DE" sz="2400" dirty="0">
                <a:latin typeface="+mj-lt"/>
                <a:cs typeface="Arial" panose="020B0604020202020204" pitchFamily="34" charset="0"/>
              </a:rPr>
              <a:t>. 10</a:t>
            </a:r>
          </a:p>
          <a:p>
            <a:pPr marL="442913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+mj-lt"/>
                <a:cs typeface="Arial" panose="020B0604020202020204" pitchFamily="34" charset="0"/>
              </a:rPr>
              <a:t>in Musik zusätzlich: Nachweis angemessener Fertigkeiten im Instrument/Gesang</a:t>
            </a:r>
          </a:p>
          <a:p>
            <a:pPr marL="157163"/>
            <a:endParaRPr lang="de-DE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964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42D3A27-E507-D7B9-4050-A7D38303C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810" y="1833145"/>
            <a:ext cx="6780380" cy="418302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3927CCE-66C1-A836-1D89-0DE9AD95B8F9}"/>
              </a:ext>
            </a:extLst>
          </p:cNvPr>
          <p:cNvSpPr txBox="1"/>
          <p:nvPr/>
        </p:nvSpPr>
        <p:spPr>
          <a:xfrm>
            <a:off x="511855" y="999881"/>
            <a:ext cx="1077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Wahl über das Elternportal &gt; aktuelles &gt; Umfragen/Abfragen (bis </a:t>
            </a:r>
            <a:r>
              <a:rPr lang="de-DE" sz="2400" dirty="0">
                <a:highlight>
                  <a:srgbClr val="FFFF00"/>
                </a:highlight>
              </a:rPr>
              <a:t>Mi 13.5.2026</a:t>
            </a:r>
            <a:r>
              <a:rPr lang="de-DE" sz="2400" dirty="0"/>
              <a:t>)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A4DB694-21B4-5C00-AC49-4AAF73C1FC2C}"/>
              </a:ext>
            </a:extLst>
          </p:cNvPr>
          <p:cNvSpPr/>
          <p:nvPr/>
        </p:nvSpPr>
        <p:spPr>
          <a:xfrm>
            <a:off x="4736926" y="2427011"/>
            <a:ext cx="2718148" cy="14976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30B400F-0F22-7166-DEE4-4A6529C64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809" y="1688440"/>
            <a:ext cx="7162359" cy="4327733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87D536AB-9CB0-7599-E678-ED95D755FFFD}"/>
              </a:ext>
            </a:extLst>
          </p:cNvPr>
          <p:cNvSpPr/>
          <p:nvPr/>
        </p:nvSpPr>
        <p:spPr>
          <a:xfrm>
            <a:off x="3738387" y="3845024"/>
            <a:ext cx="4715226" cy="17483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814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DA443FF-8572-17FE-22E7-60DC13BE8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777" y="1121285"/>
            <a:ext cx="7732357" cy="525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81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3053C-BA09-4E31-9360-D14E5D03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1F2616-A26A-4FD5-AFC4-08DB92992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/>
              <a:t>Freies Arbeiten über eine Schulwoche; zu regulären Unterrichtszeiten, aber losgelöst vom Stundenplan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/>
              <a:t>Thema im aktuellen Schuljahr war „Glück“, Thema für 26/27 noch offen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/>
              <a:t>Termin noch offen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/>
              <a:t>Keine Benotung – nur Zeugniskommentar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423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E251E76-F4F1-6EF0-2E72-F9B0AADB9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990" y="1174571"/>
            <a:ext cx="8571352" cy="55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687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56E5CB31-545A-6C0F-1891-67F573904D3D}"/>
              </a:ext>
            </a:extLst>
          </p:cNvPr>
          <p:cNvSpPr/>
          <p:nvPr/>
        </p:nvSpPr>
        <p:spPr>
          <a:xfrm>
            <a:off x="951399" y="2204357"/>
            <a:ext cx="10289202" cy="2042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0F78B1-5E82-AFE1-F2E2-14B05AAB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310" y="1370562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Auslandsaufenthalt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Probezeit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 der 12/1</a:t>
            </a:r>
          </a:p>
        </p:txBody>
      </p:sp>
    </p:spTree>
    <p:extLst>
      <p:ext uri="{BB962C8B-B14F-4D97-AF65-F5344CB8AC3E}">
        <p14:creationId xmlns:p14="http://schemas.microsoft.com/office/powerpoint/2010/main" val="13863241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CA94E3F-F6E6-420D-932A-C335A0DA90A7}"/>
              </a:ext>
            </a:extLst>
          </p:cNvPr>
          <p:cNvSpPr txBox="1"/>
          <p:nvPr/>
        </p:nvSpPr>
        <p:spPr>
          <a:xfrm>
            <a:off x="188687" y="1337675"/>
            <a:ext cx="12192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dirty="0">
                <a:latin typeface="+mj-lt"/>
              </a:rPr>
              <a:t>Genehmigung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b="1" dirty="0">
                <a:latin typeface="+mj-lt"/>
              </a:rPr>
              <a:t>Antrag der Eltern </a:t>
            </a:r>
            <a:r>
              <a:rPr lang="de-DE" sz="2800" dirty="0">
                <a:latin typeface="+mj-lt"/>
              </a:rPr>
              <a:t>bzw. der Erziehungsberechtigten erforderlich. (erst ab 6 Wochen)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b="1" dirty="0">
                <a:latin typeface="+mj-lt"/>
              </a:rPr>
              <a:t>Einreichung in Papierform und unterschrieben bei Hr. Bernhard</a:t>
            </a:r>
          </a:p>
          <a:p>
            <a:endParaRPr lang="de-DE" sz="2800" b="1" dirty="0">
              <a:latin typeface="+mj-lt"/>
            </a:endParaRPr>
          </a:p>
          <a:p>
            <a:r>
              <a:rPr lang="de-DE" sz="2800" b="1" dirty="0">
                <a:latin typeface="+mj-lt"/>
              </a:rPr>
              <a:t>Beurlaubung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b="1" dirty="0">
                <a:latin typeface="+mj-lt"/>
              </a:rPr>
              <a:t>Beurlaubungen für einen Schulbesuch im Ausland nur möglich, wenn während des Aufenthalts ein kontinuierlicher Besuch des Unterrichts stattfand.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b="1" dirty="0">
                <a:latin typeface="+mj-lt"/>
              </a:rPr>
              <a:t>Nach der Rückkehr ist eine entsprechende Bescheinigung vorzulegen.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b="1" dirty="0">
                <a:latin typeface="+mj-lt"/>
              </a:rPr>
              <a:t>Die an der ausländischen Schule erzielten Noten sind für uns nicht relevant.</a:t>
            </a:r>
          </a:p>
          <a:p>
            <a:endParaRPr lang="de-DE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3955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A91CEED-D14E-4950-8A8C-98E560735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184" y="286315"/>
            <a:ext cx="8569325" cy="79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355D90"/>
              </a:buClr>
              <a:buFont typeface="Verdana" pitchFamily="34" charset="0"/>
              <a:buNone/>
            </a:pPr>
            <a:r>
              <a:rPr lang="en-GB" altLang="de-DE" b="1" dirty="0" err="1">
                <a:latin typeface="+mj-lt"/>
                <a:cs typeface="Arial" panose="020B0604020202020204" pitchFamily="34" charset="0"/>
              </a:rPr>
              <a:t>Beurlaubung</a:t>
            </a:r>
            <a:r>
              <a:rPr lang="en-GB" altLang="de-DE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b="1" dirty="0" err="1">
                <a:latin typeface="+mj-lt"/>
                <a:cs typeface="Arial" panose="020B0604020202020204" pitchFamily="34" charset="0"/>
              </a:rPr>
              <a:t>zum</a:t>
            </a:r>
            <a:r>
              <a:rPr lang="en-GB" altLang="de-DE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b="1" dirty="0" err="1">
                <a:latin typeface="+mj-lt"/>
                <a:cs typeface="Arial" panose="020B0604020202020204" pitchFamily="34" charset="0"/>
              </a:rPr>
              <a:t>Schulbesuch</a:t>
            </a:r>
            <a:r>
              <a:rPr lang="en-GB" altLang="de-DE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b="1" dirty="0" err="1">
                <a:latin typeface="+mj-lt"/>
                <a:cs typeface="Arial" panose="020B0604020202020204" pitchFamily="34" charset="0"/>
              </a:rPr>
              <a:t>im</a:t>
            </a:r>
            <a:r>
              <a:rPr lang="en-GB" altLang="de-DE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b="1" dirty="0" err="1">
                <a:latin typeface="+mj-lt"/>
                <a:cs typeface="Arial" panose="020B0604020202020204" pitchFamily="34" charset="0"/>
              </a:rPr>
              <a:t>Ausland</a:t>
            </a:r>
            <a:endParaRPr lang="en-GB" altLang="de-DE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EF7A8CD2-DC46-400A-B4BC-FA23D9F1A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7" y="1078965"/>
            <a:ext cx="8278683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Möglichkeiten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zum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Schulbesuch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im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Ausland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in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Jgst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. 11</a:t>
            </a:r>
            <a:endParaRPr lang="en-GB" altLang="de-DE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64107512-C8C3-40A3-BAD7-99D37F261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125794"/>
              </p:ext>
            </p:extLst>
          </p:nvPr>
        </p:nvGraphicFramePr>
        <p:xfrm>
          <a:off x="344490" y="1748237"/>
          <a:ext cx="11503019" cy="2133600"/>
        </p:xfrm>
        <a:graphic>
          <a:graphicData uri="http://schemas.openxmlformats.org/drawingml/2006/table">
            <a:tbl>
              <a:tblPr firstRow="1" lastRow="1" bandRow="1">
                <a:tableStyleId>{3B4B98B0-60AC-42C2-AFA5-B58CD77FA1E5}</a:tableStyleId>
              </a:tblPr>
              <a:tblGrid>
                <a:gridCol w="829194">
                  <a:extLst>
                    <a:ext uri="{9D8B030D-6E8A-4147-A177-3AD203B41FA5}">
                      <a16:colId xmlns:a16="http://schemas.microsoft.com/office/drawing/2014/main" val="1545400686"/>
                    </a:ext>
                  </a:extLst>
                </a:gridCol>
                <a:gridCol w="4155050">
                  <a:extLst>
                    <a:ext uri="{9D8B030D-6E8A-4147-A177-3AD203B41FA5}">
                      <a16:colId xmlns:a16="http://schemas.microsoft.com/office/drawing/2014/main" val="2570582584"/>
                    </a:ext>
                  </a:extLst>
                </a:gridCol>
                <a:gridCol w="4480809">
                  <a:extLst>
                    <a:ext uri="{9D8B030D-6E8A-4147-A177-3AD203B41FA5}">
                      <a16:colId xmlns:a16="http://schemas.microsoft.com/office/drawing/2014/main" val="3649733793"/>
                    </a:ext>
                  </a:extLst>
                </a:gridCol>
                <a:gridCol w="2037966">
                  <a:extLst>
                    <a:ext uri="{9D8B030D-6E8A-4147-A177-3AD203B41FA5}">
                      <a16:colId xmlns:a16="http://schemas.microsoft.com/office/drawing/2014/main" val="3755138612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endParaRPr lang="de-DE" sz="200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>
                          <a:latin typeface="+mj-lt"/>
                        </a:rPr>
                        <a:t>1. Halbjahr</a:t>
                      </a:r>
                      <a:endParaRPr lang="de-DE" sz="200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000" dirty="0">
                          <a:latin typeface="+mj-lt"/>
                        </a:rPr>
                        <a:t>2. Halbjahr</a:t>
                      </a:r>
                      <a:endParaRPr lang="de-DE" sz="200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0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Vorrücken</a:t>
                      </a:r>
                      <a:r>
                        <a:rPr lang="de-DE" sz="2000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in </a:t>
                      </a:r>
                      <a:r>
                        <a:rPr lang="de-DE" sz="2000" baseline="0" dirty="0" err="1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Q12</a:t>
                      </a:r>
                      <a:endParaRPr lang="de-DE" sz="200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382772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de-DE" sz="20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000" b="0" dirty="0">
                          <a:latin typeface="+mj-lt"/>
                        </a:rPr>
                        <a:t>Schulbesuch im Ausland</a:t>
                      </a:r>
                      <a:endParaRPr lang="de-DE" sz="20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000" b="0" dirty="0">
                          <a:latin typeface="+mj-lt"/>
                        </a:rPr>
                        <a:t>Besuch der </a:t>
                      </a:r>
                      <a:r>
                        <a:rPr lang="de-DE" sz="2000" b="0" dirty="0" err="1">
                          <a:latin typeface="+mj-lt"/>
                        </a:rPr>
                        <a:t>Jgst</a:t>
                      </a:r>
                      <a:r>
                        <a:rPr lang="de-DE" sz="2000" b="0" dirty="0">
                          <a:latin typeface="+mj-lt"/>
                        </a:rPr>
                        <a:t>. 11 </a:t>
                      </a:r>
                      <a:br>
                        <a:rPr lang="de-DE" sz="2000" b="0" dirty="0">
                          <a:latin typeface="+mj-lt"/>
                        </a:rPr>
                      </a:br>
                      <a:r>
                        <a:rPr lang="de-DE" sz="1800" b="0" dirty="0">
                          <a:latin typeface="+mj-lt"/>
                        </a:rPr>
                        <a:t>Erfüllen der Vorrückungsvoraussetzungen</a:t>
                      </a:r>
                      <a:endParaRPr lang="de-DE" sz="20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000" b="1" dirty="0">
                          <a:solidFill>
                            <a:srgbClr val="00B050"/>
                          </a:solidFill>
                          <a:latin typeface="+mj-lt"/>
                          <a:cs typeface="Arial" panose="020B0604020202020204" pitchFamily="34" charset="0"/>
                        </a:rPr>
                        <a:t>ohne Probezeit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135068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de-DE" sz="20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0" dirty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Besuch</a:t>
                      </a:r>
                      <a:r>
                        <a:rPr lang="de-DE" sz="2000" b="0" baseline="0" dirty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der </a:t>
                      </a:r>
                      <a:r>
                        <a:rPr lang="de-DE" sz="2000" b="0" baseline="0" dirty="0" err="1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Jgst</a:t>
                      </a:r>
                      <a:r>
                        <a:rPr lang="de-DE" sz="2000" b="0" baseline="0" dirty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. 11</a:t>
                      </a:r>
                      <a:endParaRPr lang="de-DE" sz="20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000" b="0" dirty="0">
                          <a:latin typeface="+mj-lt"/>
                        </a:rPr>
                        <a:t>Schulbesuch im Ausland</a:t>
                      </a:r>
                      <a:endParaRPr lang="de-DE" sz="20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C00000"/>
                          </a:solidFill>
                          <a:latin typeface="+mj-lt"/>
                          <a:cs typeface="Arial" panose="020B0604020202020204" pitchFamily="34" charset="0"/>
                        </a:rPr>
                        <a:t>mit Probezeit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99202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de-DE" sz="20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+mj-lt"/>
                        </a:rPr>
                        <a:t>Vorrückungserlaubnis in </a:t>
                      </a:r>
                      <a:r>
                        <a:rPr lang="de-DE" sz="1800" b="0" dirty="0" err="1">
                          <a:latin typeface="+mj-lt"/>
                        </a:rPr>
                        <a:t>Jgst</a:t>
                      </a:r>
                      <a:r>
                        <a:rPr lang="de-DE" sz="1800" b="0" dirty="0">
                          <a:latin typeface="+mj-lt"/>
                        </a:rPr>
                        <a:t>. 11</a:t>
                      </a:r>
                      <a:br>
                        <a:rPr lang="de-DE" sz="2000" b="0" dirty="0">
                          <a:latin typeface="+mj-lt"/>
                        </a:rPr>
                      </a:br>
                      <a:r>
                        <a:rPr lang="de-DE" sz="2000" b="0" dirty="0">
                          <a:latin typeface="+mj-lt"/>
                        </a:rPr>
                        <a:t>Schulbesuch im Ausland</a:t>
                      </a:r>
                      <a:endParaRPr lang="de-DE" sz="20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0" dirty="0">
                          <a:latin typeface="+mj-lt"/>
                        </a:rPr>
                        <a:t>Schulbesuch im Ausland</a:t>
                      </a:r>
                      <a:endParaRPr lang="de-DE" sz="20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000" b="1" dirty="0">
                          <a:solidFill>
                            <a:srgbClr val="C00000"/>
                          </a:solidFill>
                          <a:latin typeface="+mj-lt"/>
                          <a:cs typeface="Arial" panose="020B0604020202020204" pitchFamily="34" charset="0"/>
                        </a:rPr>
                        <a:t>mit Probezeit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273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5807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A91CEED-D14E-4950-8A8C-98E560735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437" y="259619"/>
            <a:ext cx="8569325" cy="79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355D90"/>
              </a:buClr>
              <a:buFont typeface="Verdana" pitchFamily="34" charset="0"/>
              <a:buNone/>
            </a:pPr>
            <a:r>
              <a:rPr lang="de-DE" altLang="de-DE" b="1" dirty="0">
                <a:latin typeface="+mj-lt"/>
                <a:cs typeface="Arial" panose="020B0604020202020204" pitchFamily="34" charset="0"/>
              </a:rPr>
              <a:t>Beurlaubung zum Schulbesuch im Ausland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EF7A8CD2-DC46-400A-B4BC-FA23D9F1A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97" y="875522"/>
            <a:ext cx="6941294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Bestehen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der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Probezeit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(Fall 2 und 3 der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vorhergehenden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altLang="de-DE" sz="20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Folie</a:t>
            </a:r>
            <a:r>
              <a:rPr lang="en-GB" altLang="de-DE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en-GB" altLang="de-DE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224941"/>
              </p:ext>
            </p:extLst>
          </p:nvPr>
        </p:nvGraphicFramePr>
        <p:xfrm>
          <a:off x="263638" y="2720088"/>
          <a:ext cx="11039231" cy="26517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318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4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6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>
                          <a:latin typeface="+mj-lt"/>
                        </a:rPr>
                        <a:t>Belegungspflichtige Kurse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sz="2400" dirty="0">
                          <a:latin typeface="+mj-lt"/>
                        </a:rPr>
                        <a:t>Zu erbringende</a:t>
                      </a:r>
                      <a:r>
                        <a:rPr lang="de-DE" sz="2400" baseline="0" dirty="0">
                          <a:latin typeface="+mj-lt"/>
                        </a:rPr>
                        <a:t> Leistungen</a:t>
                      </a:r>
                      <a:endParaRPr lang="de-DE" sz="2400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>
                          <a:solidFill>
                            <a:schemeClr val="tx1"/>
                          </a:solidFill>
                          <a:latin typeface="+mj-lt"/>
                        </a:rPr>
                        <a:t>Deutsch</a:t>
                      </a:r>
                    </a:p>
                  </a:txBody>
                  <a:tcP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+mj-lt"/>
                        </a:rPr>
                        <a:t>höchstens eine HJL weniger</a:t>
                      </a:r>
                      <a:r>
                        <a:rPr lang="de-DE" sz="2400" baseline="0" dirty="0">
                          <a:latin typeface="+mj-lt"/>
                        </a:rPr>
                        <a:t> als 5 Punkte</a:t>
                      </a:r>
                      <a:endParaRPr lang="de-DE" sz="2400" dirty="0">
                        <a:latin typeface="+mj-lt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+mj-lt"/>
                        </a:rPr>
                        <a:t>höchstens drei </a:t>
                      </a:r>
                      <a:r>
                        <a:rPr lang="de-DE" sz="2400" dirty="0" err="1">
                          <a:latin typeface="+mj-lt"/>
                        </a:rPr>
                        <a:t>HJL</a:t>
                      </a:r>
                      <a:r>
                        <a:rPr lang="de-DE" sz="2400" baseline="0" dirty="0">
                          <a:latin typeface="+mj-lt"/>
                        </a:rPr>
                        <a:t> </a:t>
                      </a:r>
                      <a:br>
                        <a:rPr lang="de-DE" sz="2400" baseline="0" dirty="0">
                          <a:latin typeface="+mj-lt"/>
                        </a:rPr>
                      </a:br>
                      <a:r>
                        <a:rPr lang="de-DE" sz="2400" baseline="0" dirty="0">
                          <a:latin typeface="+mj-lt"/>
                        </a:rPr>
                        <a:t>weniger als 5 Punkte, </a:t>
                      </a:r>
                      <a:br>
                        <a:rPr lang="de-DE" sz="2400" baseline="0" dirty="0">
                          <a:latin typeface="+mj-lt"/>
                        </a:rPr>
                      </a:br>
                      <a:r>
                        <a:rPr lang="de-DE" sz="2400" baseline="0" dirty="0">
                          <a:latin typeface="+mj-lt"/>
                        </a:rPr>
                        <a:t>keine HJL weniger als </a:t>
                      </a:r>
                      <a:br>
                        <a:rPr lang="de-DE" sz="2400" baseline="0" dirty="0">
                          <a:latin typeface="+mj-lt"/>
                        </a:rPr>
                      </a:br>
                      <a:r>
                        <a:rPr lang="de-DE" sz="2400" baseline="0" dirty="0">
                          <a:latin typeface="+mj-lt"/>
                        </a:rPr>
                        <a:t>1 Punkt</a:t>
                      </a:r>
                      <a:endParaRPr lang="de-DE" sz="2400" dirty="0"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>
                          <a:solidFill>
                            <a:schemeClr val="tx1"/>
                          </a:solidFill>
                          <a:latin typeface="+mj-lt"/>
                        </a:rPr>
                        <a:t>Mathematik</a:t>
                      </a:r>
                    </a:p>
                  </a:txBody>
                  <a:tcP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>
                          <a:solidFill>
                            <a:schemeClr val="tx1"/>
                          </a:solidFill>
                          <a:latin typeface="+mj-lt"/>
                        </a:rPr>
                        <a:t>fortgeführte FS (verpfl.)</a:t>
                      </a:r>
                    </a:p>
                  </a:txBody>
                  <a:tcP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+mj-lt"/>
                        </a:rPr>
                        <a:t>weitere Fächer (außer Sport auf</a:t>
                      </a:r>
                      <a:r>
                        <a:rPr lang="de-DE" sz="2400" baseline="0" dirty="0">
                          <a:latin typeface="+mj-lt"/>
                        </a:rPr>
                        <a:t> </a:t>
                      </a:r>
                      <a:r>
                        <a:rPr lang="de-DE" sz="2400" baseline="0" dirty="0" err="1">
                          <a:latin typeface="+mj-lt"/>
                        </a:rPr>
                        <a:t>gA</a:t>
                      </a:r>
                      <a:r>
                        <a:rPr lang="de-DE" sz="2400" dirty="0">
                          <a:latin typeface="+mj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400" dirty="0">
                        <a:latin typeface="+mj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1C2BE3B7-1E99-4A7A-B09F-E13E0E7C50D7}"/>
              </a:ext>
            </a:extLst>
          </p:cNvPr>
          <p:cNvSpPr/>
          <p:nvPr/>
        </p:nvSpPr>
        <p:spPr>
          <a:xfrm>
            <a:off x="133597" y="1195216"/>
            <a:ext cx="106248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400" dirty="0">
              <a:latin typeface="+mj-lt"/>
              <a:cs typeface="Arial" panose="020B0604020202020204" pitchFamily="34" charset="0"/>
            </a:endParaRPr>
          </a:p>
          <a:p>
            <a:r>
              <a:rPr lang="de-DE" sz="2400" dirty="0">
                <a:latin typeface="+mj-lt"/>
                <a:cs typeface="Arial" panose="020B0604020202020204" pitchFamily="34" charset="0"/>
              </a:rPr>
              <a:t>Die Probezeit gilt als bestanden, wenn die folgenden Halbjahresleistungen (</a:t>
            </a:r>
            <a:r>
              <a:rPr lang="de-DE" sz="2400" dirty="0" err="1">
                <a:latin typeface="+mj-lt"/>
                <a:cs typeface="Arial" panose="020B0604020202020204" pitchFamily="34" charset="0"/>
              </a:rPr>
              <a:t>HJL</a:t>
            </a:r>
            <a:r>
              <a:rPr lang="de-DE" sz="2400" dirty="0">
                <a:latin typeface="+mj-lt"/>
                <a:cs typeface="Arial" panose="020B0604020202020204" pitchFamily="34" charset="0"/>
              </a:rPr>
              <a:t>) im Kurshalbjahr 12/1 erzielt worden sind: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C2BE3B7-1E99-4A7A-B09F-E13E0E7C50D7}"/>
              </a:ext>
            </a:extLst>
          </p:cNvPr>
          <p:cNvSpPr/>
          <p:nvPr/>
        </p:nvSpPr>
        <p:spPr>
          <a:xfrm>
            <a:off x="133598" y="5659312"/>
            <a:ext cx="11169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latin typeface="+mj-lt"/>
                <a:cs typeface="Arial" panose="020B0604020202020204" pitchFamily="34" charset="0"/>
              </a:rPr>
              <a:t>Andernfalls wird die Schülerin oder der Schüler in die </a:t>
            </a:r>
            <a:r>
              <a:rPr lang="de-DE" sz="2400" dirty="0" err="1">
                <a:latin typeface="+mj-lt"/>
                <a:cs typeface="Arial" panose="020B0604020202020204" pitchFamily="34" charset="0"/>
              </a:rPr>
              <a:t>Jgst</a:t>
            </a:r>
            <a:r>
              <a:rPr lang="de-DE" sz="2400" dirty="0">
                <a:latin typeface="+mj-lt"/>
                <a:cs typeface="Arial" panose="020B0604020202020204" pitchFamily="34" charset="0"/>
              </a:rPr>
              <a:t>. 11 zurückverwiesen. Sie oder er gilt dann nicht als Wiederholungsschülerin oder Wiederholungsschüler.</a:t>
            </a:r>
          </a:p>
        </p:txBody>
      </p:sp>
    </p:spTree>
    <p:extLst>
      <p:ext uri="{BB962C8B-B14F-4D97-AF65-F5344CB8AC3E}">
        <p14:creationId xmlns:p14="http://schemas.microsoft.com/office/powerpoint/2010/main" val="1639910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6D16CE48-687B-6E59-070C-12CDC11B2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141" y="1240744"/>
            <a:ext cx="8555718" cy="512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09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21BCC-DFA7-4FB3-B887-AFF4304A2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Zentrale Ziele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CA695F-222D-404B-8C51-58FFB0C3F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/>
              <a:t>Neugier und Interesse an wissenschaftlichem Arbeiten wecken</a:t>
            </a:r>
            <a:endParaRPr lang="en-US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/>
              <a:t>Wissenschaftspropädeutik und Vorbereitung auf W-Seminar</a:t>
            </a:r>
            <a:endParaRPr lang="en-US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/>
              <a:t>individuelle Interessen und Begabungen im Mittelpunkt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/>
              <a:t>Austausch über verschiedene Fachpositionen bei gleichzeitiger Einordnung in das Rahmenthema</a:t>
            </a:r>
          </a:p>
        </p:txBody>
      </p:sp>
    </p:spTree>
    <p:extLst>
      <p:ext uri="{BB962C8B-B14F-4D97-AF65-F5344CB8AC3E}">
        <p14:creationId xmlns:p14="http://schemas.microsoft.com/office/powerpoint/2010/main" val="907303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A3CD6B-BFFF-4A81-9C46-563A588A00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2044192"/>
          </a:xfrm>
        </p:spPr>
        <p:txBody>
          <a:bodyPr>
            <a:normAutofit/>
          </a:bodyPr>
          <a:lstStyle/>
          <a:p>
            <a:r>
              <a:rPr lang="de-DE" sz="4000" dirty="0">
                <a:cs typeface="Arial" panose="020B0604020202020204" pitchFamily="34" charset="0"/>
              </a:rPr>
              <a:t>Das Projekt-Seminar zur beruflichen Orientierung in Jahrgangsstufe 11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A8EE76D-F91E-44A8-BC89-A605D4AC9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3644086"/>
            <a:ext cx="7315200" cy="914400"/>
          </a:xfrm>
        </p:spPr>
        <p:txBody>
          <a:bodyPr>
            <a:noAutofit/>
          </a:bodyPr>
          <a:lstStyle/>
          <a:p>
            <a:r>
              <a:rPr lang="de-DE" sz="2800" dirty="0">
                <a:cs typeface="Arial" panose="020B0604020202020204" pitchFamily="34" charset="0"/>
              </a:rPr>
              <a:t>Erläuterungen zu Konzept und Angebot 2026/27</a:t>
            </a:r>
          </a:p>
          <a:p>
            <a:endParaRPr lang="de-DE" sz="2800" dirty="0"/>
          </a:p>
          <a:p>
            <a:pPr algn="r"/>
            <a:r>
              <a:rPr lang="de-DE" sz="2000" dirty="0"/>
              <a:t>Ralf Rolle</a:t>
            </a:r>
          </a:p>
          <a:p>
            <a:pPr algn="r"/>
            <a:r>
              <a:rPr lang="de-DE" sz="1800" dirty="0"/>
              <a:t>Koordinator für berufliche Orientierung (KBO)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4C2C7AB-682D-D732-F99F-A01859712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8644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F584100-695F-38AB-0DD7-D6F5D2825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387" y="886443"/>
            <a:ext cx="2993613" cy="52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61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4F556E-09BF-4865-B05B-02435591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8" y="980962"/>
            <a:ext cx="3273872" cy="4601183"/>
          </a:xfrm>
        </p:spPr>
        <p:txBody>
          <a:bodyPr/>
          <a:lstStyle/>
          <a:p>
            <a:r>
              <a:rPr lang="de-DE" dirty="0"/>
              <a:t>Das P-Seminar innerhalb des Gesamtkonzepts der beruflichen Orientierung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473F7EE-74FB-4DE1-BF57-1FFFC375C64C}"/>
              </a:ext>
            </a:extLst>
          </p:cNvPr>
          <p:cNvSpPr txBox="1"/>
          <p:nvPr/>
        </p:nvSpPr>
        <p:spPr>
          <a:xfrm>
            <a:off x="4631265" y="4375964"/>
            <a:ext cx="3895725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Das Modul zur beruflichen Orientierung in Jahrgangsstufe 9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9E5A3DA-19A6-4D67-812D-D9F22C2979A8}"/>
              </a:ext>
            </a:extLst>
          </p:cNvPr>
          <p:cNvSpPr txBox="1"/>
          <p:nvPr/>
        </p:nvSpPr>
        <p:spPr>
          <a:xfrm>
            <a:off x="4631264" y="2871197"/>
            <a:ext cx="3895725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Das Projekt-Seminar zur beruflichen Orientierung (P-Seminar) in Jahrgangsstufe 11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BE579B0-3A75-4FAD-B00A-609545AB5AC5}"/>
              </a:ext>
            </a:extLst>
          </p:cNvPr>
          <p:cNvSpPr txBox="1"/>
          <p:nvPr/>
        </p:nvSpPr>
        <p:spPr>
          <a:xfrm>
            <a:off x="4631265" y="1366431"/>
            <a:ext cx="3895725" cy="10156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Das Aufbaumodul zur beruflichen Orientierung in den Jahrgangsstufen 12 und 13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DCD3641-642E-899D-7638-C9F4B26B2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593"/>
            <a:ext cx="12192000" cy="8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4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4F556E-09BF-4865-B05B-024355916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PROJEKT-</a:t>
            </a:r>
            <a:br>
              <a:rPr lang="de-DE" b="1" dirty="0"/>
            </a:br>
            <a:r>
              <a:rPr lang="de-DE" dirty="0"/>
              <a:t>Seminar:</a:t>
            </a:r>
            <a:br>
              <a:rPr lang="de-DE" dirty="0"/>
            </a:br>
            <a:r>
              <a:rPr lang="de-DE" dirty="0"/>
              <a:t>Schwerpunkt auf Selbst-erkundung und Berufswelt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9AB6A3A-2F6C-46AD-8334-41022F5AA167}"/>
              </a:ext>
            </a:extLst>
          </p:cNvPr>
          <p:cNvSpPr txBox="1"/>
          <p:nvPr/>
        </p:nvSpPr>
        <p:spPr>
          <a:xfrm>
            <a:off x="5361258" y="1076881"/>
            <a:ext cx="3895725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P-Seminar: Berufliche Orientierung im Rahmen eines Projekts </a:t>
            </a:r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B1185353-0169-47FF-859D-0C1027409442}"/>
              </a:ext>
            </a:extLst>
          </p:cNvPr>
          <p:cNvSpPr/>
          <p:nvPr/>
        </p:nvSpPr>
        <p:spPr>
          <a:xfrm>
            <a:off x="5448300" y="1978303"/>
            <a:ext cx="1285875" cy="1028700"/>
          </a:xfrm>
          <a:prstGeom prst="downArrow">
            <a:avLst>
              <a:gd name="adj1" fmla="val 67526"/>
              <a:gd name="adj2" fmla="val 4726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13FDFA56-BED8-47ED-8A6B-0EDD6CE04ACF}"/>
              </a:ext>
            </a:extLst>
          </p:cNvPr>
          <p:cNvSpPr/>
          <p:nvPr/>
        </p:nvSpPr>
        <p:spPr>
          <a:xfrm>
            <a:off x="7686675" y="1978303"/>
            <a:ext cx="1285875" cy="1028700"/>
          </a:xfrm>
          <a:prstGeom prst="downArrow">
            <a:avLst>
              <a:gd name="adj1" fmla="val 67526"/>
              <a:gd name="adj2" fmla="val 4726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1975A94-C395-470D-A398-4ED4ADABDB61}"/>
              </a:ext>
            </a:extLst>
          </p:cNvPr>
          <p:cNvSpPr/>
          <p:nvPr/>
        </p:nvSpPr>
        <p:spPr>
          <a:xfrm>
            <a:off x="5163867" y="3200539"/>
            <a:ext cx="1854740" cy="189110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Sich selbst kennen lernen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CA96B50-30E3-4735-96F1-76CB11774F97}"/>
              </a:ext>
            </a:extLst>
          </p:cNvPr>
          <p:cNvSpPr/>
          <p:nvPr/>
        </p:nvSpPr>
        <p:spPr>
          <a:xfrm>
            <a:off x="7402243" y="3200539"/>
            <a:ext cx="1854740" cy="189110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Berufs-felder erkunden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4DF3B7-5C20-20D2-8DD5-922CD6E61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8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7" grpId="0" animBg="1"/>
      <p:bldP spid="4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05997E-4798-44F4-B936-3D6B8F2F0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317" y="1123837"/>
            <a:ext cx="2466084" cy="4601183"/>
          </a:xfrm>
        </p:spPr>
        <p:txBody>
          <a:bodyPr>
            <a:normAutofit/>
          </a:bodyPr>
          <a:lstStyle/>
          <a:p>
            <a:br>
              <a:rPr lang="de-DE" dirty="0"/>
            </a:br>
            <a:r>
              <a:rPr lang="de-DE" dirty="0"/>
              <a:t>Konzept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7" name="Inhaltsplatzhalter 4">
            <a:extLst>
              <a:ext uri="{FF2B5EF4-FFF2-40B4-BE49-F238E27FC236}">
                <a16:creationId xmlns:a16="http://schemas.microsoft.com/office/drawing/2014/main" id="{3984067E-D92B-F704-BBBD-95617EE474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5256690"/>
              </p:ext>
            </p:extLst>
          </p:nvPr>
        </p:nvGraphicFramePr>
        <p:xfrm>
          <a:off x="3729416" y="101753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013D4D7-2B92-F676-77C7-E6084BDC82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97"/>
            <a:ext cx="12192000" cy="8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89DEF03-7B3B-40C0-BDD2-7BC68BF0DA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46A4924-8736-468C-B5AF-D0291D752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B6D2714-FEBF-45A1-BAAB-64C6D0D1A2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F26179-9206-4327-80D6-8F6D626F7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4B2011-4C05-4EA6-A3C3-DEC5532E7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069189-E11B-4EB7-9AD4-5DC732AD3B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ahmen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DividendVTI">
  <a:themeElements>
    <a:clrScheme name="AnalogousFromRegularSeedRightStep">
      <a:dk1>
        <a:srgbClr val="000000"/>
      </a:dk1>
      <a:lt1>
        <a:srgbClr val="FFFFFF"/>
      </a:lt1>
      <a:dk2>
        <a:srgbClr val="413424"/>
      </a:dk2>
      <a:lt2>
        <a:srgbClr val="E2E8E4"/>
      </a:lt2>
      <a:accent1>
        <a:srgbClr val="E729AC"/>
      </a:accent1>
      <a:accent2>
        <a:srgbClr val="D5174B"/>
      </a:accent2>
      <a:accent3>
        <a:srgbClr val="E74429"/>
      </a:accent3>
      <a:accent4>
        <a:srgbClr val="D58117"/>
      </a:accent4>
      <a:accent5>
        <a:srgbClr val="AAA71E"/>
      </a:accent5>
      <a:accent6>
        <a:srgbClr val="75B414"/>
      </a:accent6>
      <a:hlink>
        <a:srgbClr val="31944F"/>
      </a:hlink>
      <a:folHlink>
        <a:srgbClr val="7F7F7F"/>
      </a:folHlink>
    </a:clrScheme>
    <a:fontScheme name="Dividend">
      <a:majorFont>
        <a:latin typeface="Century School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2204</Words>
  <Application>Microsoft Office PowerPoint</Application>
  <PresentationFormat>Breitbild</PresentationFormat>
  <Paragraphs>487</Paragraphs>
  <Slides>45</Slides>
  <Notes>17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45</vt:i4>
      </vt:variant>
    </vt:vector>
  </HeadingPairs>
  <TitlesOfParts>
    <vt:vector size="59" baseType="lpstr">
      <vt:lpstr>Arial</vt:lpstr>
      <vt:lpstr>Calibri</vt:lpstr>
      <vt:lpstr>Calibri Light</vt:lpstr>
      <vt:lpstr>Century Schoolbook</vt:lpstr>
      <vt:lpstr>Corbel</vt:lpstr>
      <vt:lpstr>Franklin Gothic Book</vt:lpstr>
      <vt:lpstr>Symbol</vt:lpstr>
      <vt:lpstr>Times New Roman</vt:lpstr>
      <vt:lpstr>Verdana</vt:lpstr>
      <vt:lpstr>Wingdings</vt:lpstr>
      <vt:lpstr>Wingdings 2</vt:lpstr>
      <vt:lpstr>Office</vt:lpstr>
      <vt:lpstr>Rahmen</vt:lpstr>
      <vt:lpstr>DividendVTI</vt:lpstr>
      <vt:lpstr>Herzlich Willkommen zum Informationsabend</vt:lpstr>
      <vt:lpstr>Tagesordnung</vt:lpstr>
      <vt:lpstr>PowerPoint-Präsentation</vt:lpstr>
      <vt:lpstr>Ablauf </vt:lpstr>
      <vt:lpstr>Zentrale Ziele</vt:lpstr>
      <vt:lpstr>Das Projekt-Seminar zur beruflichen Orientierung in Jahrgangsstufe 11</vt:lpstr>
      <vt:lpstr>Das P-Seminar innerhalb des Gesamtkonzepts der beruflichen Orientierung</vt:lpstr>
      <vt:lpstr>PROJEKT- Seminar: Schwerpunkt auf Selbst-erkundung und Berufswelt</vt:lpstr>
      <vt:lpstr> Konzept </vt:lpstr>
      <vt:lpstr> P-Seminar-angebot 2026/27 </vt:lpstr>
      <vt:lpstr>P-Seminarwahl 2026/27: Prozedere</vt:lpstr>
      <vt:lpstr>Wie geht es mit der beruflichen Orientierung in der Q12 und Q13 weiter? </vt:lpstr>
      <vt:lpstr>Grundstrukturen der neuen gymnasialen Oberstufe: Profil- und Leistungsstufe PuLSt (Q12/Q13) </vt:lpstr>
      <vt:lpstr>PowerPoint-Präsentation</vt:lpstr>
      <vt:lpstr>PowerPoint-Präsentation</vt:lpstr>
      <vt:lpstr>PowerPoint-Präsentation</vt:lpstr>
      <vt:lpstr>PowerPoint-Präsentation</vt:lpstr>
      <vt:lpstr>  Perché studiare  l` Italiano ?</vt:lpstr>
      <vt:lpstr>  Cultura e  stile di vita</vt:lpstr>
      <vt:lpstr>Amici in Europa</vt:lpstr>
      <vt:lpstr>L` Italia è molto vicina</vt:lpstr>
      <vt:lpstr>Futuro e Lavoro</vt:lpstr>
      <vt:lpstr>Futuro e Lavoro</vt:lpstr>
      <vt:lpstr>Le lingue</vt:lpstr>
      <vt:lpstr>L` Italiano   –  MOLTO difficile ?</vt:lpstr>
      <vt:lpstr>L` Italiano AL EMWG</vt:lpstr>
      <vt:lpstr>L` Italiano AL EMWG</vt:lpstr>
      <vt:lpstr>L` Italiano AL EMWG - Ecco il nostro libro</vt:lpstr>
      <vt:lpstr>La bellezza Della Lingua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Auslandsaufenthalt – Probezeit in der 12/1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MonikaBunk</dc:creator>
  <cp:lastModifiedBy>Franz Michaela</cp:lastModifiedBy>
  <cp:revision>22</cp:revision>
  <dcterms:created xsi:type="dcterms:W3CDTF">2020-02-03T15:47:15Z</dcterms:created>
  <dcterms:modified xsi:type="dcterms:W3CDTF">2026-04-21T15:42:57Z</dcterms:modified>
</cp:coreProperties>
</file>