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0" r:id="rId5"/>
    <p:sldId id="262" r:id="rId6"/>
    <p:sldId id="269" r:id="rId7"/>
    <p:sldId id="275" r:id="rId8"/>
    <p:sldId id="278" r:id="rId9"/>
    <p:sldId id="276" r:id="rId10"/>
    <p:sldId id="277" r:id="rId11"/>
    <p:sldId id="261" r:id="rId12"/>
    <p:sldId id="266" r:id="rId13"/>
    <p:sldId id="263" r:id="rId14"/>
    <p:sldId id="267" r:id="rId15"/>
    <p:sldId id="264" r:id="rId16"/>
    <p:sldId id="287" r:id="rId17"/>
    <p:sldId id="273" r:id="rId18"/>
    <p:sldId id="289" r:id="rId19"/>
    <p:sldId id="288" r:id="rId20"/>
    <p:sldId id="279" r:id="rId21"/>
    <p:sldId id="280" r:id="rId22"/>
    <p:sldId id="281" r:id="rId23"/>
    <p:sldId id="282" r:id="rId24"/>
    <p:sldId id="265" r:id="rId25"/>
    <p:sldId id="284" r:id="rId26"/>
    <p:sldId id="285" r:id="rId27"/>
    <p:sldId id="291" r:id="rId28"/>
    <p:sldId id="286"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ngerle-Pfeffer Ursula" initials="FPU" lastIdx="2" clrIdx="0">
    <p:extLst>
      <p:ext uri="{19B8F6BF-5375-455C-9EA6-DF929625EA0E}">
        <p15:presenceInfo xmlns:p15="http://schemas.microsoft.com/office/powerpoint/2012/main" userId="Fingerle-Pfeffer Ursu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5852" autoAdjust="0"/>
  </p:normalViewPr>
  <p:slideViewPr>
    <p:cSldViewPr snapToGrid="0">
      <p:cViewPr varScale="1">
        <p:scale>
          <a:sx n="100" d="100"/>
          <a:sy n="100" d="100"/>
        </p:scale>
        <p:origin x="58" y="2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7881E-79AD-4711-9EE2-2D1A9DF80A9D}" type="datetimeFigureOut">
              <a:rPr lang="de-DE" smtClean="0"/>
              <a:t>16.02.2021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6677C-10C8-4A88-A67B-6BE4019B1CCE}" type="slidenum">
              <a:rPr lang="de-DE" smtClean="0"/>
              <a:t>‹Nr.›</a:t>
            </a:fld>
            <a:endParaRPr lang="de-DE"/>
          </a:p>
        </p:txBody>
      </p:sp>
    </p:spTree>
    <p:extLst>
      <p:ext uri="{BB962C8B-B14F-4D97-AF65-F5344CB8AC3E}">
        <p14:creationId xmlns:p14="http://schemas.microsoft.com/office/powerpoint/2010/main" val="227578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36677C-10C8-4A88-A67B-6BE4019B1CCE}" type="slidenum">
              <a:rPr lang="de-DE" smtClean="0"/>
              <a:t>11</a:t>
            </a:fld>
            <a:endParaRPr lang="de-DE"/>
          </a:p>
        </p:txBody>
      </p:sp>
    </p:spTree>
    <p:extLst>
      <p:ext uri="{BB962C8B-B14F-4D97-AF65-F5344CB8AC3E}">
        <p14:creationId xmlns:p14="http://schemas.microsoft.com/office/powerpoint/2010/main" val="235273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36677C-10C8-4A88-A67B-6BE4019B1CCE}" type="slidenum">
              <a:rPr lang="de-DE" smtClean="0"/>
              <a:t>15</a:t>
            </a:fld>
            <a:endParaRPr lang="de-DE"/>
          </a:p>
        </p:txBody>
      </p:sp>
    </p:spTree>
    <p:extLst>
      <p:ext uri="{BB962C8B-B14F-4D97-AF65-F5344CB8AC3E}">
        <p14:creationId xmlns:p14="http://schemas.microsoft.com/office/powerpoint/2010/main" val="1329524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0AC6-AB06-4D91-9B17-7494FDC6C335}"/>
              </a:ext>
            </a:extLst>
          </p:cNvPr>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a:extLst>
              <a:ext uri="{FF2B5EF4-FFF2-40B4-BE49-F238E27FC236}">
                <a16:creationId xmlns:a16="http://schemas.microsoft.com/office/drawing/2014/main" id="{FFFAA152-41CF-44A0-B55F-A93E221D2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a:extLst>
              <a:ext uri="{FF2B5EF4-FFF2-40B4-BE49-F238E27FC236}">
                <a16:creationId xmlns:a16="http://schemas.microsoft.com/office/drawing/2014/main" id="{E6E00A63-B273-4560-82BA-FD8A2DEBA06E}"/>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3D789F5A-E04C-4AE7-B956-CBB2A22F37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EBF8EF-55E2-48E9-891F-A99F3BF4BC33}"/>
              </a:ext>
            </a:extLst>
          </p:cNvPr>
          <p:cNvSpPr>
            <a:spLocks noGrp="1"/>
          </p:cNvSpPr>
          <p:nvPr>
            <p:ph type="sldNum" sz="quarter" idx="12"/>
          </p:nvPr>
        </p:nvSpPr>
        <p:spPr/>
        <p:txBody>
          <a:bodyPr/>
          <a:lstStyle/>
          <a:p>
            <a:fld id="{94E8B78B-6DA8-45AC-8EA9-955A452BB0D8}" type="slidenum">
              <a:rPr lang="de-DE" smtClean="0"/>
              <a:t>‹Nr.›</a:t>
            </a:fld>
            <a:endParaRPr lang="de-DE"/>
          </a:p>
        </p:txBody>
      </p:sp>
      <p:pic>
        <p:nvPicPr>
          <p:cNvPr id="8" name="Grafik 7" descr="Ein Bild, das Gebäude, Blume, sitzend, Tisch enthält.&#10;&#10;Automatisch generierte Beschreibung">
            <a:extLst>
              <a:ext uri="{FF2B5EF4-FFF2-40B4-BE49-F238E27FC236}">
                <a16:creationId xmlns:a16="http://schemas.microsoft.com/office/drawing/2014/main" id="{0DBE161F-F561-4BA4-87FD-22585ECB1D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pic>
        <p:nvPicPr>
          <p:cNvPr id="10" name="Grafik 9" descr="Ein Bild, das Screenshot enthält.&#10;&#10;Automatisch generierte Beschreibung">
            <a:extLst>
              <a:ext uri="{FF2B5EF4-FFF2-40B4-BE49-F238E27FC236}">
                <a16:creationId xmlns:a16="http://schemas.microsoft.com/office/drawing/2014/main" id="{4E2B1349-CB39-447A-8375-BED81BD290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137" b="86954"/>
          <a:stretch/>
        </p:blipFill>
        <p:spPr>
          <a:xfrm>
            <a:off x="-1" y="1694"/>
            <a:ext cx="12330545" cy="894234"/>
          </a:xfrm>
          <a:prstGeom prst="rect">
            <a:avLst/>
          </a:prstGeom>
        </p:spPr>
      </p:pic>
      <p:pic>
        <p:nvPicPr>
          <p:cNvPr id="12" name="Grafik 11" descr="Ein Bild, das Schild enthält.&#10;&#10;Automatisch generierte Beschreibung">
            <a:extLst>
              <a:ext uri="{FF2B5EF4-FFF2-40B4-BE49-F238E27FC236}">
                <a16:creationId xmlns:a16="http://schemas.microsoft.com/office/drawing/2014/main" id="{987FE8B5-EB8B-476B-918F-3C3578ABA4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074" y="2002644"/>
            <a:ext cx="9417561" cy="2243076"/>
          </a:xfrm>
          <a:prstGeom prst="rect">
            <a:avLst/>
          </a:prstGeom>
        </p:spPr>
      </p:pic>
    </p:spTree>
    <p:extLst>
      <p:ext uri="{BB962C8B-B14F-4D97-AF65-F5344CB8AC3E}">
        <p14:creationId xmlns:p14="http://schemas.microsoft.com/office/powerpoint/2010/main" val="213041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AA1E5-60E4-4FC6-9346-0A7A26EE7340}"/>
              </a:ext>
            </a:extLst>
          </p:cNvPr>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a:extLst>
              <a:ext uri="{FF2B5EF4-FFF2-40B4-BE49-F238E27FC236}">
                <a16:creationId xmlns:a16="http://schemas.microsoft.com/office/drawing/2014/main" id="{CA673FAF-C1BB-4F21-BC69-C5A99B8385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a:extLst>
              <a:ext uri="{FF2B5EF4-FFF2-40B4-BE49-F238E27FC236}">
                <a16:creationId xmlns:a16="http://schemas.microsoft.com/office/drawing/2014/main" id="{E53E1E0B-BE2A-4271-BD97-E2EB716BB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a:extLst>
              <a:ext uri="{FF2B5EF4-FFF2-40B4-BE49-F238E27FC236}">
                <a16:creationId xmlns:a16="http://schemas.microsoft.com/office/drawing/2014/main" id="{F818B5A2-42EA-4315-8F94-36A57C273CEB}"/>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6" name="Fußzeilenplatzhalter 5">
            <a:extLst>
              <a:ext uri="{FF2B5EF4-FFF2-40B4-BE49-F238E27FC236}">
                <a16:creationId xmlns:a16="http://schemas.microsoft.com/office/drawing/2014/main" id="{503221D5-EE18-481D-8BAA-822221BCAC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562B612-09E5-4D11-9290-DBC75FB7A7F1}"/>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153531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88A53-BEDB-4792-B711-7245C08AF03E}"/>
              </a:ext>
            </a:extLst>
          </p:cNvPr>
          <p:cNvSpPr>
            <a:spLocks noGrp="1"/>
          </p:cNvSpPr>
          <p:nvPr>
            <p:ph type="title"/>
          </p:nvPr>
        </p:nvSpPr>
        <p:spPr/>
        <p:txBody>
          <a:bodyPr/>
          <a:lstStyle/>
          <a:p>
            <a:r>
              <a:rPr lang="de-DE" smtClean="0"/>
              <a:t>Titelmasterformat durch Klicken bearbeiten</a:t>
            </a:r>
            <a:endParaRPr lang="de-DE"/>
          </a:p>
        </p:txBody>
      </p:sp>
      <p:sp>
        <p:nvSpPr>
          <p:cNvPr id="3" name="Vertikaler Textplatzhalter 2">
            <a:extLst>
              <a:ext uri="{FF2B5EF4-FFF2-40B4-BE49-F238E27FC236}">
                <a16:creationId xmlns:a16="http://schemas.microsoft.com/office/drawing/2014/main" id="{61747E91-84A6-40BC-8977-C8A989273C99}"/>
              </a:ext>
            </a:extLst>
          </p:cNvPr>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a:extLst>
              <a:ext uri="{FF2B5EF4-FFF2-40B4-BE49-F238E27FC236}">
                <a16:creationId xmlns:a16="http://schemas.microsoft.com/office/drawing/2014/main" id="{2003A15B-A993-480A-935F-DF1E555DABFD}"/>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FBCFE3D6-72B3-4106-B9EC-8530EFFB6DF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1C23434-A342-4760-97FF-F847D1E3C6D0}"/>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984415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5C56786-FEF5-490D-A714-DD38085BF987}"/>
              </a:ext>
            </a:extLst>
          </p:cNvPr>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a:extLst>
              <a:ext uri="{FF2B5EF4-FFF2-40B4-BE49-F238E27FC236}">
                <a16:creationId xmlns:a16="http://schemas.microsoft.com/office/drawing/2014/main" id="{9BBD6C2E-361C-417F-AA4E-33F4BCB701A3}"/>
              </a:ext>
            </a:extLst>
          </p:cNvPr>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a:extLst>
              <a:ext uri="{FF2B5EF4-FFF2-40B4-BE49-F238E27FC236}">
                <a16:creationId xmlns:a16="http://schemas.microsoft.com/office/drawing/2014/main" id="{765A913C-8A54-4888-A136-BBFB5FF6FF5B}"/>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2292AA3D-20B1-467F-A932-4CCCD1DCC24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66C159-0E8A-40C5-BD17-FA0305F67458}"/>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393877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pic>
        <p:nvPicPr>
          <p:cNvPr id="9" name="Grafik 8" descr="Ein Bild, das Gras, Gebäude, draußen, Haus enthält.&#10;&#10;Automatisch generierte Beschreibung">
            <a:extLst>
              <a:ext uri="{FF2B5EF4-FFF2-40B4-BE49-F238E27FC236}">
                <a16:creationId xmlns:a16="http://schemas.microsoft.com/office/drawing/2014/main" id="{0EDC671A-1C0F-4177-AC3D-825C3066D9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26"/>
          <a:stretch/>
        </p:blipFill>
        <p:spPr>
          <a:xfrm>
            <a:off x="-1" y="895928"/>
            <a:ext cx="12192001" cy="6651304"/>
          </a:xfrm>
          <a:prstGeom prst="rect">
            <a:avLst/>
          </a:prstGeom>
        </p:spPr>
      </p:pic>
      <p:sp>
        <p:nvSpPr>
          <p:cNvPr id="2" name="Titel 1">
            <a:extLst>
              <a:ext uri="{FF2B5EF4-FFF2-40B4-BE49-F238E27FC236}">
                <a16:creationId xmlns:a16="http://schemas.microsoft.com/office/drawing/2014/main" id="{A5F30AC6-AB06-4D91-9B17-7494FDC6C335}"/>
              </a:ext>
            </a:extLst>
          </p:cNvPr>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a:extLst>
              <a:ext uri="{FF2B5EF4-FFF2-40B4-BE49-F238E27FC236}">
                <a16:creationId xmlns:a16="http://schemas.microsoft.com/office/drawing/2014/main" id="{FFFAA152-41CF-44A0-B55F-A93E221D2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a:extLst>
              <a:ext uri="{FF2B5EF4-FFF2-40B4-BE49-F238E27FC236}">
                <a16:creationId xmlns:a16="http://schemas.microsoft.com/office/drawing/2014/main" id="{E6E00A63-B273-4560-82BA-FD8A2DEBA06E}"/>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3D789F5A-E04C-4AE7-B956-CBB2A22F37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EBF8EF-55E2-48E9-891F-A99F3BF4BC33}"/>
              </a:ext>
            </a:extLst>
          </p:cNvPr>
          <p:cNvSpPr>
            <a:spLocks noGrp="1"/>
          </p:cNvSpPr>
          <p:nvPr>
            <p:ph type="sldNum" sz="quarter" idx="12"/>
          </p:nvPr>
        </p:nvSpPr>
        <p:spPr/>
        <p:txBody>
          <a:bodyPr/>
          <a:lstStyle/>
          <a:p>
            <a:fld id="{94E8B78B-6DA8-45AC-8EA9-955A452BB0D8}" type="slidenum">
              <a:rPr lang="de-DE" smtClean="0"/>
              <a:t>‹Nr.›</a:t>
            </a:fld>
            <a:endParaRPr lang="de-DE"/>
          </a:p>
        </p:txBody>
      </p:sp>
      <p:pic>
        <p:nvPicPr>
          <p:cNvPr id="10" name="Grafik 9" descr="Ein Bild, das Screenshot enthält.&#10;&#10;Automatisch generierte Beschreibung">
            <a:extLst>
              <a:ext uri="{FF2B5EF4-FFF2-40B4-BE49-F238E27FC236}">
                <a16:creationId xmlns:a16="http://schemas.microsoft.com/office/drawing/2014/main" id="{4E2B1349-CB39-447A-8375-BED81BD290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137" b="86954"/>
          <a:stretch/>
        </p:blipFill>
        <p:spPr>
          <a:xfrm>
            <a:off x="-1" y="1694"/>
            <a:ext cx="12330545" cy="894234"/>
          </a:xfrm>
          <a:prstGeom prst="rect">
            <a:avLst/>
          </a:prstGeom>
        </p:spPr>
      </p:pic>
      <p:pic>
        <p:nvPicPr>
          <p:cNvPr id="12" name="Grafik 11" descr="Ein Bild, das Schild enthält.&#10;&#10;Automatisch generierte Beschreibung">
            <a:extLst>
              <a:ext uri="{FF2B5EF4-FFF2-40B4-BE49-F238E27FC236}">
                <a16:creationId xmlns:a16="http://schemas.microsoft.com/office/drawing/2014/main" id="{987FE8B5-EB8B-476B-918F-3C3578ABA4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1400" y="4866869"/>
            <a:ext cx="8281489" cy="1972486"/>
          </a:xfrm>
          <a:prstGeom prst="rect">
            <a:avLst/>
          </a:prstGeom>
        </p:spPr>
      </p:pic>
    </p:spTree>
    <p:extLst>
      <p:ext uri="{BB962C8B-B14F-4D97-AF65-F5344CB8AC3E}">
        <p14:creationId xmlns:p14="http://schemas.microsoft.com/office/powerpoint/2010/main" val="428524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408CAE-B8A4-4F3F-A3EF-5C50E870E2FE}"/>
              </a:ext>
            </a:extLst>
          </p:cNvPr>
          <p:cNvSpPr>
            <a:spLocks noGrp="1"/>
          </p:cNvSpPr>
          <p:nvPr>
            <p:ph idx="1"/>
          </p:nvPr>
        </p:nvSpPr>
        <p:spPr>
          <a:xfrm>
            <a:off x="838200" y="2209800"/>
            <a:ext cx="10515600" cy="396716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7" name="Picture 7">
            <a:extLst>
              <a:ext uri="{FF2B5EF4-FFF2-40B4-BE49-F238E27FC236}">
                <a16:creationId xmlns:a16="http://schemas.microsoft.com/office/drawing/2014/main" id="{5365E573-E20F-48A4-A3E9-13688D37A55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474"/>
                    </a14:imgEffect>
                    <a14:imgEffect>
                      <a14:saturation sat="66000"/>
                    </a14:imgEffect>
                    <a14:imgEffect>
                      <a14:brightnessContrast contrast="48000"/>
                    </a14:imgEffect>
                  </a14:imgLayer>
                </a14:imgProps>
              </a:ext>
            </a:extLst>
          </a:blip>
          <a:srcRect t="376"/>
          <a:stretch/>
        </p:blipFill>
        <p:spPr>
          <a:xfrm>
            <a:off x="4447644" y="1876425"/>
            <a:ext cx="3296711" cy="4300538"/>
          </a:xfrm>
          <a:prstGeom prst="rect">
            <a:avLst/>
          </a:prstGeom>
        </p:spPr>
      </p:pic>
      <p:sp>
        <p:nvSpPr>
          <p:cNvPr id="2" name="Titel 1">
            <a:extLst>
              <a:ext uri="{FF2B5EF4-FFF2-40B4-BE49-F238E27FC236}">
                <a16:creationId xmlns:a16="http://schemas.microsoft.com/office/drawing/2014/main" id="{C332618C-3EEE-465C-999E-D4B7D64D68F1}"/>
              </a:ext>
            </a:extLst>
          </p:cNvPr>
          <p:cNvSpPr>
            <a:spLocks noGrp="1"/>
          </p:cNvSpPr>
          <p:nvPr>
            <p:ph type="title"/>
          </p:nvPr>
        </p:nvSpPr>
        <p:spPr>
          <a:xfrm>
            <a:off x="838200" y="889000"/>
            <a:ext cx="10515600" cy="1141412"/>
          </a:xfrm>
        </p:spPr>
        <p:txBody>
          <a:bodyPr>
            <a:normAutofit/>
          </a:bodyPr>
          <a:lstStyle>
            <a:lvl1pPr>
              <a:defRPr sz="3200"/>
            </a:lvl1pPr>
          </a:lstStyle>
          <a:p>
            <a:r>
              <a:rPr lang="de-DE" smtClean="0"/>
              <a:t>Titelmasterformat durch Klicken bearbeiten</a:t>
            </a:r>
            <a:endParaRPr lang="de-DE" dirty="0"/>
          </a:p>
        </p:txBody>
      </p:sp>
      <p:sp>
        <p:nvSpPr>
          <p:cNvPr id="4" name="Datumsplatzhalter 3">
            <a:extLst>
              <a:ext uri="{FF2B5EF4-FFF2-40B4-BE49-F238E27FC236}">
                <a16:creationId xmlns:a16="http://schemas.microsoft.com/office/drawing/2014/main" id="{B0DEDC21-203B-4C36-980E-EBBD1EE805E5}"/>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6" name="Foliennummernplatzhalter 5">
            <a:extLst>
              <a:ext uri="{FF2B5EF4-FFF2-40B4-BE49-F238E27FC236}">
                <a16:creationId xmlns:a16="http://schemas.microsoft.com/office/drawing/2014/main" id="{7B0770A2-31FB-4A3B-ADC9-8483F2790E35}"/>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205040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BC2E-49E4-4D1D-917D-E5F0A712445A}"/>
              </a:ext>
            </a:extLst>
          </p:cNvPr>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a:extLst>
              <a:ext uri="{FF2B5EF4-FFF2-40B4-BE49-F238E27FC236}">
                <a16:creationId xmlns:a16="http://schemas.microsoft.com/office/drawing/2014/main" id="{B43C4A3A-3E7A-4B80-852A-F14DFC620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a:extLst>
              <a:ext uri="{FF2B5EF4-FFF2-40B4-BE49-F238E27FC236}">
                <a16:creationId xmlns:a16="http://schemas.microsoft.com/office/drawing/2014/main" id="{1A7A3D43-D828-4776-8F1E-629A44CAD376}"/>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9D91C934-1B3F-4D71-8725-070B460F13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5862FF-B3F1-4F06-AC03-E69D216A075E}"/>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98898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74E60-EBAA-48BA-92A3-E8C35E451DAD}"/>
              </a:ext>
            </a:extLst>
          </p:cNvPr>
          <p:cNvSpPr>
            <a:spLocks noGrp="1"/>
          </p:cNvSpPr>
          <p:nvPr>
            <p:ph type="title"/>
          </p:nvPr>
        </p:nvSpPr>
        <p:spPr/>
        <p:txBody>
          <a:bodyPr/>
          <a:lstStyle/>
          <a:p>
            <a:r>
              <a:rPr lang="de-DE" smtClean="0"/>
              <a:t>Titelmasterformat durch Klicken bearbeiten</a:t>
            </a:r>
            <a:endParaRPr lang="de-DE"/>
          </a:p>
        </p:txBody>
      </p:sp>
      <p:sp>
        <p:nvSpPr>
          <p:cNvPr id="3" name="Inhaltsplatzhalter 2">
            <a:extLst>
              <a:ext uri="{FF2B5EF4-FFF2-40B4-BE49-F238E27FC236}">
                <a16:creationId xmlns:a16="http://schemas.microsoft.com/office/drawing/2014/main" id="{317864AD-5487-4CBF-A43C-D964EDFB9C7D}"/>
              </a:ext>
            </a:extLst>
          </p:cNvPr>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a:extLst>
              <a:ext uri="{FF2B5EF4-FFF2-40B4-BE49-F238E27FC236}">
                <a16:creationId xmlns:a16="http://schemas.microsoft.com/office/drawing/2014/main" id="{E9F464A2-A600-47ED-87D8-CC4268FD36E9}"/>
              </a:ext>
            </a:extLst>
          </p:cNvPr>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a:extLst>
              <a:ext uri="{FF2B5EF4-FFF2-40B4-BE49-F238E27FC236}">
                <a16:creationId xmlns:a16="http://schemas.microsoft.com/office/drawing/2014/main" id="{903B9E70-FBB2-442D-AC3D-D240E0FE601F}"/>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6" name="Fußzeilenplatzhalter 5">
            <a:extLst>
              <a:ext uri="{FF2B5EF4-FFF2-40B4-BE49-F238E27FC236}">
                <a16:creationId xmlns:a16="http://schemas.microsoft.com/office/drawing/2014/main" id="{B8822957-32AF-4949-8AEF-D51570C042B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A26FF6D-1E47-4769-AA06-656381DB5AEC}"/>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225430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135F9-EE53-49DE-82B1-234DF780DBE7}"/>
              </a:ext>
            </a:extLst>
          </p:cNvPr>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a:extLst>
              <a:ext uri="{FF2B5EF4-FFF2-40B4-BE49-F238E27FC236}">
                <a16:creationId xmlns:a16="http://schemas.microsoft.com/office/drawing/2014/main" id="{0B821AF0-C1A7-4355-87BC-7FBE0BE48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a:extLst>
              <a:ext uri="{FF2B5EF4-FFF2-40B4-BE49-F238E27FC236}">
                <a16:creationId xmlns:a16="http://schemas.microsoft.com/office/drawing/2014/main" id="{6709D750-4FAC-41E5-9E75-A67AF858E2C8}"/>
              </a:ext>
            </a:extLst>
          </p:cNvPr>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a:extLst>
              <a:ext uri="{FF2B5EF4-FFF2-40B4-BE49-F238E27FC236}">
                <a16:creationId xmlns:a16="http://schemas.microsoft.com/office/drawing/2014/main" id="{986F8163-2914-411C-B0DE-29AE88E16B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a:extLst>
              <a:ext uri="{FF2B5EF4-FFF2-40B4-BE49-F238E27FC236}">
                <a16:creationId xmlns:a16="http://schemas.microsoft.com/office/drawing/2014/main" id="{71D25B85-568B-48C9-8696-AF80E387D8F6}"/>
              </a:ext>
            </a:extLst>
          </p:cNvPr>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a:extLst>
              <a:ext uri="{FF2B5EF4-FFF2-40B4-BE49-F238E27FC236}">
                <a16:creationId xmlns:a16="http://schemas.microsoft.com/office/drawing/2014/main" id="{C707505A-9C30-455C-A8F4-DF094EEBD05C}"/>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8" name="Fußzeilenplatzhalter 7">
            <a:extLst>
              <a:ext uri="{FF2B5EF4-FFF2-40B4-BE49-F238E27FC236}">
                <a16:creationId xmlns:a16="http://schemas.microsoft.com/office/drawing/2014/main" id="{0E996A99-A542-433B-A6D3-AB6018BC554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306EAD2-7C66-465D-B815-1E1BBE0CD258}"/>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4259828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BF11C-F831-47FC-AB0D-34AF5A2962DD}"/>
              </a:ext>
            </a:extLst>
          </p:cNvPr>
          <p:cNvSpPr>
            <a:spLocks noGrp="1"/>
          </p:cNvSpPr>
          <p:nvPr>
            <p:ph type="title"/>
          </p:nvPr>
        </p:nvSpPr>
        <p:spPr/>
        <p:txBody>
          <a:bodyPr/>
          <a:lstStyle/>
          <a:p>
            <a:r>
              <a:rPr lang="de-DE" smtClean="0"/>
              <a:t>Titelmasterformat durch Klicken bearbeiten</a:t>
            </a:r>
            <a:endParaRPr lang="de-DE"/>
          </a:p>
        </p:txBody>
      </p:sp>
      <p:sp>
        <p:nvSpPr>
          <p:cNvPr id="3" name="Datumsplatzhalter 2">
            <a:extLst>
              <a:ext uri="{FF2B5EF4-FFF2-40B4-BE49-F238E27FC236}">
                <a16:creationId xmlns:a16="http://schemas.microsoft.com/office/drawing/2014/main" id="{053BDE35-FC88-4C40-B621-89B691B75E47}"/>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4" name="Fußzeilenplatzhalter 3">
            <a:extLst>
              <a:ext uri="{FF2B5EF4-FFF2-40B4-BE49-F238E27FC236}">
                <a16:creationId xmlns:a16="http://schemas.microsoft.com/office/drawing/2014/main" id="{D6BB808A-398F-48F0-8639-BA5D4A17506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2C8B4E0-8FB5-406C-B29E-BCCF593EC79A}"/>
              </a:ext>
            </a:extLst>
          </p:cNvPr>
          <p:cNvSpPr>
            <a:spLocks noGrp="1"/>
          </p:cNvSpPr>
          <p:nvPr>
            <p:ph type="sldNum" sz="quarter" idx="12"/>
          </p:nvPr>
        </p:nvSpPr>
        <p:spPr/>
        <p:txBody>
          <a:bodyPr/>
          <a:lstStyle/>
          <a:p>
            <a:fld id="{94E8B78B-6DA8-45AC-8EA9-955A452BB0D8}" type="slidenum">
              <a:rPr lang="de-DE" smtClean="0"/>
              <a:t>‹Nr.›</a:t>
            </a:fld>
            <a:endParaRPr lang="de-DE"/>
          </a:p>
        </p:txBody>
      </p:sp>
      <p:pic>
        <p:nvPicPr>
          <p:cNvPr id="6" name="Picture 7">
            <a:extLst>
              <a:ext uri="{FF2B5EF4-FFF2-40B4-BE49-F238E27FC236}">
                <a16:creationId xmlns:a16="http://schemas.microsoft.com/office/drawing/2014/main" id="{2C6E6E5A-F177-4089-ABA7-6EF2F9C022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474"/>
                    </a14:imgEffect>
                    <a14:imgEffect>
                      <a14:saturation sat="66000"/>
                    </a14:imgEffect>
                    <a14:imgEffect>
                      <a14:brightnessContrast contrast="48000"/>
                    </a14:imgEffect>
                  </a14:imgLayer>
                </a14:imgProps>
              </a:ext>
            </a:extLst>
          </a:blip>
          <a:srcRect t="376"/>
          <a:stretch/>
        </p:blipFill>
        <p:spPr>
          <a:xfrm>
            <a:off x="4447644" y="1876425"/>
            <a:ext cx="3296711" cy="4300538"/>
          </a:xfrm>
          <a:prstGeom prst="rect">
            <a:avLst/>
          </a:prstGeom>
        </p:spPr>
      </p:pic>
    </p:spTree>
    <p:extLst>
      <p:ext uri="{BB962C8B-B14F-4D97-AF65-F5344CB8AC3E}">
        <p14:creationId xmlns:p14="http://schemas.microsoft.com/office/powerpoint/2010/main" val="395163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86DBB13-1F84-416A-8680-126CB5F656F2}"/>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3" name="Fußzeilenplatzhalter 2">
            <a:extLst>
              <a:ext uri="{FF2B5EF4-FFF2-40B4-BE49-F238E27FC236}">
                <a16:creationId xmlns:a16="http://schemas.microsoft.com/office/drawing/2014/main" id="{C82D49E9-B534-4B7A-AA2F-D6F2344210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71B5AF1-C63F-4BCA-ADBD-DA947EEBDFF3}"/>
              </a:ext>
            </a:extLst>
          </p:cNvPr>
          <p:cNvSpPr>
            <a:spLocks noGrp="1"/>
          </p:cNvSpPr>
          <p:nvPr>
            <p:ph type="sldNum" sz="quarter" idx="12"/>
          </p:nvPr>
        </p:nvSpPr>
        <p:spPr/>
        <p:txBody>
          <a:bodyPr/>
          <a:lstStyle/>
          <a:p>
            <a:fld id="{94E8B78B-6DA8-45AC-8EA9-955A452BB0D8}" type="slidenum">
              <a:rPr lang="de-DE" smtClean="0"/>
              <a:t>‹Nr.›</a:t>
            </a:fld>
            <a:endParaRPr lang="de-DE"/>
          </a:p>
        </p:txBody>
      </p:sp>
      <p:pic>
        <p:nvPicPr>
          <p:cNvPr id="5" name="Picture 7">
            <a:extLst>
              <a:ext uri="{FF2B5EF4-FFF2-40B4-BE49-F238E27FC236}">
                <a16:creationId xmlns:a16="http://schemas.microsoft.com/office/drawing/2014/main" id="{72D09C6C-4DFF-49FD-8AB2-F2402B3B208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474"/>
                    </a14:imgEffect>
                    <a14:imgEffect>
                      <a14:saturation sat="66000"/>
                    </a14:imgEffect>
                    <a14:imgEffect>
                      <a14:brightnessContrast contrast="48000"/>
                    </a14:imgEffect>
                  </a14:imgLayer>
                </a14:imgProps>
              </a:ext>
            </a:extLst>
          </a:blip>
          <a:srcRect t="376"/>
          <a:stretch/>
        </p:blipFill>
        <p:spPr>
          <a:xfrm>
            <a:off x="4447644" y="1876425"/>
            <a:ext cx="3296711" cy="4300538"/>
          </a:xfrm>
          <a:prstGeom prst="rect">
            <a:avLst/>
          </a:prstGeom>
        </p:spPr>
      </p:pic>
    </p:spTree>
    <p:extLst>
      <p:ext uri="{BB962C8B-B14F-4D97-AF65-F5344CB8AC3E}">
        <p14:creationId xmlns:p14="http://schemas.microsoft.com/office/powerpoint/2010/main" val="190813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673F8-A9C5-4073-9B97-2392B2D608B0}"/>
              </a:ext>
            </a:extLst>
          </p:cNvPr>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a:extLst>
              <a:ext uri="{FF2B5EF4-FFF2-40B4-BE49-F238E27FC236}">
                <a16:creationId xmlns:a16="http://schemas.microsoft.com/office/drawing/2014/main" id="{A4AC20AB-966F-4C1F-BD08-E45C1A108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a:extLst>
              <a:ext uri="{FF2B5EF4-FFF2-40B4-BE49-F238E27FC236}">
                <a16:creationId xmlns:a16="http://schemas.microsoft.com/office/drawing/2014/main" id="{564EBD07-DF7F-4C90-9FDC-27D59122F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a:extLst>
              <a:ext uri="{FF2B5EF4-FFF2-40B4-BE49-F238E27FC236}">
                <a16:creationId xmlns:a16="http://schemas.microsoft.com/office/drawing/2014/main" id="{9138E6C9-B0C3-4A8A-951E-493B40D5F15E}"/>
              </a:ext>
            </a:extLst>
          </p:cNvPr>
          <p:cNvSpPr>
            <a:spLocks noGrp="1"/>
          </p:cNvSpPr>
          <p:nvPr>
            <p:ph type="dt" sz="half" idx="10"/>
          </p:nvPr>
        </p:nvSpPr>
        <p:spPr/>
        <p:txBody>
          <a:bodyPr/>
          <a:lstStyle/>
          <a:p>
            <a:fld id="{4065F3DA-5F1C-4D46-A432-9DC5D7F6004B}" type="datetimeFigureOut">
              <a:rPr lang="de-DE" smtClean="0"/>
              <a:t>16.02.2021</a:t>
            </a:fld>
            <a:endParaRPr lang="de-DE"/>
          </a:p>
        </p:txBody>
      </p:sp>
      <p:sp>
        <p:nvSpPr>
          <p:cNvPr id="6" name="Fußzeilenplatzhalter 5">
            <a:extLst>
              <a:ext uri="{FF2B5EF4-FFF2-40B4-BE49-F238E27FC236}">
                <a16:creationId xmlns:a16="http://schemas.microsoft.com/office/drawing/2014/main" id="{7D2C1631-54A6-49AE-8F53-8F77DA03959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1856BA-29E2-42D3-BB8B-4DC545AC6998}"/>
              </a:ext>
            </a:extLst>
          </p:cNvPr>
          <p:cNvSpPr>
            <a:spLocks noGrp="1"/>
          </p:cNvSpPr>
          <p:nvPr>
            <p:ph type="sldNum" sz="quarter" idx="12"/>
          </p:nvPr>
        </p:nvSpPr>
        <p:spPr/>
        <p:txBody>
          <a:bodyPr/>
          <a:lstStyle/>
          <a:p>
            <a:fld id="{94E8B78B-6DA8-45AC-8EA9-955A452BB0D8}" type="slidenum">
              <a:rPr lang="de-DE" smtClean="0"/>
              <a:t>‹Nr.›</a:t>
            </a:fld>
            <a:endParaRPr lang="de-DE"/>
          </a:p>
        </p:txBody>
      </p:sp>
    </p:spTree>
    <p:extLst>
      <p:ext uri="{BB962C8B-B14F-4D97-AF65-F5344CB8AC3E}">
        <p14:creationId xmlns:p14="http://schemas.microsoft.com/office/powerpoint/2010/main" val="320367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C9ABFF-CF56-4176-BA71-4E3DAE363407}"/>
              </a:ext>
            </a:extLst>
          </p:cNvPr>
          <p:cNvSpPr>
            <a:spLocks noGrp="1"/>
          </p:cNvSpPr>
          <p:nvPr>
            <p:ph type="body" idx="1"/>
          </p:nvPr>
        </p:nvSpPr>
        <p:spPr>
          <a:xfrm>
            <a:off x="838200" y="2070099"/>
            <a:ext cx="10515600" cy="41068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a:extLst>
              <a:ext uri="{FF2B5EF4-FFF2-40B4-BE49-F238E27FC236}">
                <a16:creationId xmlns:a16="http://schemas.microsoft.com/office/drawing/2014/main" id="{191F2CCB-E8A1-447F-9A5B-F20D75D96F56}"/>
              </a:ext>
            </a:extLst>
          </p:cNvPr>
          <p:cNvSpPr>
            <a:spLocks noGrp="1"/>
          </p:cNvSpPr>
          <p:nvPr>
            <p:ph type="title"/>
          </p:nvPr>
        </p:nvSpPr>
        <p:spPr>
          <a:xfrm>
            <a:off x="838200" y="895927"/>
            <a:ext cx="10515600" cy="994784"/>
          </a:xfrm>
          <a:prstGeom prst="rect">
            <a:avLst/>
          </a:prstGeom>
        </p:spPr>
        <p:txBody>
          <a:bodyPr vert="horz" lIns="91440" tIns="45720" rIns="91440" bIns="45720" rtlCol="0" anchor="ctr">
            <a:normAutofit/>
          </a:bodyPr>
          <a:lstStyle/>
          <a:p>
            <a:r>
              <a:rPr lang="de-DE" dirty="0"/>
              <a:t>Mastertitelformat bearbeiten</a:t>
            </a:r>
          </a:p>
        </p:txBody>
      </p:sp>
      <p:sp>
        <p:nvSpPr>
          <p:cNvPr id="4" name="Datumsplatzhalter 3">
            <a:extLst>
              <a:ext uri="{FF2B5EF4-FFF2-40B4-BE49-F238E27FC236}">
                <a16:creationId xmlns:a16="http://schemas.microsoft.com/office/drawing/2014/main" id="{DD19F00B-AECF-4916-A286-219256BBD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5F3DA-5F1C-4D46-A432-9DC5D7F6004B}" type="datetimeFigureOut">
              <a:rPr lang="de-DE" smtClean="0"/>
              <a:t>16.02.2021</a:t>
            </a:fld>
            <a:endParaRPr lang="de-DE"/>
          </a:p>
        </p:txBody>
      </p:sp>
      <p:sp>
        <p:nvSpPr>
          <p:cNvPr id="5" name="Fußzeilenplatzhalter 4">
            <a:extLst>
              <a:ext uri="{FF2B5EF4-FFF2-40B4-BE49-F238E27FC236}">
                <a16:creationId xmlns:a16="http://schemas.microsoft.com/office/drawing/2014/main" id="{6286D89D-F61D-4F81-98C0-D288D1683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E8E6E9F-7B15-4CFA-BC86-D406F4C95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8B78B-6DA8-45AC-8EA9-955A452BB0D8}" type="slidenum">
              <a:rPr lang="de-DE" smtClean="0"/>
              <a:t>‹Nr.›</a:t>
            </a:fld>
            <a:endParaRPr lang="de-DE"/>
          </a:p>
        </p:txBody>
      </p:sp>
      <p:pic>
        <p:nvPicPr>
          <p:cNvPr id="8" name="Grafik 7" descr="Ein Bild, das Screenshot enthält.&#10;&#10;Automatisch generierte Beschreibung">
            <a:extLst>
              <a:ext uri="{FF2B5EF4-FFF2-40B4-BE49-F238E27FC236}">
                <a16:creationId xmlns:a16="http://schemas.microsoft.com/office/drawing/2014/main" id="{CD037CC1-0DDF-42EB-95A8-633B522E661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37" b="86954"/>
          <a:stretch/>
        </p:blipFill>
        <p:spPr>
          <a:xfrm>
            <a:off x="-1" y="1694"/>
            <a:ext cx="12330545" cy="894234"/>
          </a:xfrm>
          <a:prstGeom prst="rect">
            <a:avLst/>
          </a:prstGeom>
        </p:spPr>
      </p:pic>
    </p:spTree>
    <p:extLst>
      <p:ext uri="{BB962C8B-B14F-4D97-AF65-F5344CB8AC3E}">
        <p14:creationId xmlns:p14="http://schemas.microsoft.com/office/powerpoint/2010/main" val="14125548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6FAB9D7-882E-4F0F-8A1C-538A81253759}"/>
              </a:ext>
            </a:extLst>
          </p:cNvPr>
          <p:cNvSpPr/>
          <p:nvPr/>
        </p:nvSpPr>
        <p:spPr>
          <a:xfrm>
            <a:off x="787791" y="4628271"/>
            <a:ext cx="5708012" cy="1131261"/>
          </a:xfrm>
          <a:prstGeom prst="rect">
            <a:avLst/>
          </a:prstGeom>
          <a:solidFill>
            <a:schemeClr val="bg1">
              <a:lumMod val="9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FD4663AF-F509-4134-A688-1DA964E23471}"/>
              </a:ext>
            </a:extLst>
          </p:cNvPr>
          <p:cNvSpPr txBox="1"/>
          <p:nvPr/>
        </p:nvSpPr>
        <p:spPr>
          <a:xfrm>
            <a:off x="902526" y="4950470"/>
            <a:ext cx="8648524" cy="523220"/>
          </a:xfrm>
          <a:prstGeom prst="rect">
            <a:avLst/>
          </a:prstGeom>
          <a:noFill/>
        </p:spPr>
        <p:txBody>
          <a:bodyPr wrap="square" rtlCol="0">
            <a:spAutoFit/>
          </a:bodyPr>
          <a:lstStyle/>
          <a:p>
            <a:r>
              <a:rPr lang="de-DE" sz="2800" b="1" dirty="0">
                <a:solidFill>
                  <a:srgbClr val="0070C0"/>
                </a:solidFill>
              </a:rPr>
              <a:t> Unsere Schule im Distanzunterricht</a:t>
            </a:r>
          </a:p>
        </p:txBody>
      </p:sp>
    </p:spTree>
    <p:extLst>
      <p:ext uri="{BB962C8B-B14F-4D97-AF65-F5344CB8AC3E}">
        <p14:creationId xmlns:p14="http://schemas.microsoft.com/office/powerpoint/2010/main" val="285897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18133F9-A17D-48CA-AF97-1A1884BCA284}"/>
              </a:ext>
            </a:extLst>
          </p:cNvPr>
          <p:cNvSpPr>
            <a:spLocks noGrp="1"/>
          </p:cNvSpPr>
          <p:nvPr>
            <p:ph type="title"/>
          </p:nvPr>
        </p:nvSpPr>
        <p:spPr>
          <a:xfrm>
            <a:off x="838200" y="5716588"/>
            <a:ext cx="10515600" cy="1141412"/>
          </a:xfrm>
        </p:spPr>
        <p:txBody>
          <a:bodyPr/>
          <a:lstStyle/>
          <a:p>
            <a:endParaRPr lang="de-DE" dirty="0"/>
          </a:p>
        </p:txBody>
      </p:sp>
      <p:pic>
        <p:nvPicPr>
          <p:cNvPr id="6" name="Inhaltsplatzhalter 5" descr="Ein Bild, das Text, drinnen, Schreibtisch, Büro enthält.&#10;&#10;Automatisch generierte Beschreibung">
            <a:extLst>
              <a:ext uri="{FF2B5EF4-FFF2-40B4-BE49-F238E27FC236}">
                <a16:creationId xmlns:a16="http://schemas.microsoft.com/office/drawing/2014/main" id="{76BC0735-4BE9-44D3-B6DE-2DF2B44068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07056"/>
            <a:ext cx="12249619" cy="5950944"/>
          </a:xfrm>
        </p:spPr>
      </p:pic>
      <p:sp>
        <p:nvSpPr>
          <p:cNvPr id="4" name="Textfeld 3">
            <a:extLst>
              <a:ext uri="{FF2B5EF4-FFF2-40B4-BE49-F238E27FC236}">
                <a16:creationId xmlns:a16="http://schemas.microsoft.com/office/drawing/2014/main" id="{F59268B6-CCC1-46A6-BD77-01237DE24469}"/>
              </a:ext>
            </a:extLst>
          </p:cNvPr>
          <p:cNvSpPr txBox="1"/>
          <p:nvPr/>
        </p:nvSpPr>
        <p:spPr>
          <a:xfrm>
            <a:off x="506439" y="6247341"/>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Ein Einblick in das Home-Office der Lehrkräfte unserer Schule</a:t>
            </a:r>
          </a:p>
        </p:txBody>
      </p:sp>
    </p:spTree>
    <p:extLst>
      <p:ext uri="{BB962C8B-B14F-4D97-AF65-F5344CB8AC3E}">
        <p14:creationId xmlns:p14="http://schemas.microsoft.com/office/powerpoint/2010/main" val="233106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Text, drinnen, Person, Büro enthält.&#10;&#10;Automatisch generierte Beschreibung">
            <a:extLst>
              <a:ext uri="{FF2B5EF4-FFF2-40B4-BE49-F238E27FC236}">
                <a16:creationId xmlns:a16="http://schemas.microsoft.com/office/drawing/2014/main" id="{3C7CE90E-581C-44C5-982D-DAC0C0DFAE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885370"/>
            <a:ext cx="12192001" cy="5972629"/>
          </a:xfrm>
        </p:spPr>
      </p:pic>
      <p:sp>
        <p:nvSpPr>
          <p:cNvPr id="5" name="Textfeld 4">
            <a:extLst>
              <a:ext uri="{FF2B5EF4-FFF2-40B4-BE49-F238E27FC236}">
                <a16:creationId xmlns:a16="http://schemas.microsoft.com/office/drawing/2014/main" id="{C5319195-FF1E-4B15-9827-926AF1C29C19}"/>
              </a:ext>
            </a:extLst>
          </p:cNvPr>
          <p:cNvSpPr txBox="1"/>
          <p:nvPr/>
        </p:nvSpPr>
        <p:spPr>
          <a:xfrm>
            <a:off x="506439" y="6247341"/>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Frau Proksch beim Online - Französischunterricht</a:t>
            </a:r>
          </a:p>
        </p:txBody>
      </p:sp>
    </p:spTree>
    <p:extLst>
      <p:ext uri="{BB962C8B-B14F-4D97-AF65-F5344CB8AC3E}">
        <p14:creationId xmlns:p14="http://schemas.microsoft.com/office/powerpoint/2010/main" val="301720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18133F9-A17D-48CA-AF97-1A1884BCA284}"/>
              </a:ext>
            </a:extLst>
          </p:cNvPr>
          <p:cNvSpPr>
            <a:spLocks noGrp="1"/>
          </p:cNvSpPr>
          <p:nvPr>
            <p:ph type="title"/>
          </p:nvPr>
        </p:nvSpPr>
        <p:spPr>
          <a:xfrm>
            <a:off x="838200" y="5716588"/>
            <a:ext cx="10515600" cy="1141412"/>
          </a:xfrm>
        </p:spPr>
        <p:txBody>
          <a:bodyPr/>
          <a:lstStyle/>
          <a:p>
            <a:endParaRPr lang="de-DE" dirty="0"/>
          </a:p>
        </p:txBody>
      </p:sp>
      <p:pic>
        <p:nvPicPr>
          <p:cNvPr id="5" name="Inhaltsplatzhalter 4" descr="Ein Bild, das Text enthält.&#10;&#10;Automatisch generierte Beschreibung">
            <a:extLst>
              <a:ext uri="{FF2B5EF4-FFF2-40B4-BE49-F238E27FC236}">
                <a16:creationId xmlns:a16="http://schemas.microsoft.com/office/drawing/2014/main" id="{EF9950E8-A411-49D8-9B00-A97EF05D92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70857"/>
            <a:ext cx="12192001" cy="5987143"/>
          </a:xfrm>
        </p:spPr>
      </p:pic>
      <p:sp>
        <p:nvSpPr>
          <p:cNvPr id="4" name="Textfeld 3">
            <a:extLst>
              <a:ext uri="{FF2B5EF4-FFF2-40B4-BE49-F238E27FC236}">
                <a16:creationId xmlns:a16="http://schemas.microsoft.com/office/drawing/2014/main" id="{2C619E9A-42E1-44BB-A9B0-41C6BC9081CC}"/>
              </a:ext>
            </a:extLst>
          </p:cNvPr>
          <p:cNvSpPr txBox="1"/>
          <p:nvPr/>
        </p:nvSpPr>
        <p:spPr>
          <a:xfrm>
            <a:off x="1560655" y="6176089"/>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Frau Horn mit ihrer 5.Klasse im Mathematikunterricht</a:t>
            </a:r>
          </a:p>
        </p:txBody>
      </p:sp>
    </p:spTree>
    <p:extLst>
      <p:ext uri="{BB962C8B-B14F-4D97-AF65-F5344CB8AC3E}">
        <p14:creationId xmlns:p14="http://schemas.microsoft.com/office/powerpoint/2010/main" val="94623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drinnen enthält.&#10;&#10;Automatisch generierte Beschreibung">
            <a:extLst>
              <a:ext uri="{FF2B5EF4-FFF2-40B4-BE49-F238E27FC236}">
                <a16:creationId xmlns:a16="http://schemas.microsoft.com/office/drawing/2014/main" id="{E139D095-D320-4839-9F50-A7D22762A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7626"/>
            <a:ext cx="12192001" cy="5980374"/>
          </a:xfrm>
          <a:prstGeom prst="rect">
            <a:avLst/>
          </a:prstGeom>
        </p:spPr>
      </p:pic>
    </p:spTree>
    <p:extLst>
      <p:ext uri="{BB962C8B-B14F-4D97-AF65-F5344CB8AC3E}">
        <p14:creationId xmlns:p14="http://schemas.microsoft.com/office/powerpoint/2010/main" val="351581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A4CBFAE8-3246-4EF5-BA76-E60759D03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2904"/>
            <a:ext cx="12192000" cy="5975096"/>
          </a:xfrm>
          <a:prstGeom prst="rect">
            <a:avLst/>
          </a:prstGeom>
        </p:spPr>
      </p:pic>
      <p:sp>
        <p:nvSpPr>
          <p:cNvPr id="4" name="Textfeld 3">
            <a:extLst>
              <a:ext uri="{FF2B5EF4-FFF2-40B4-BE49-F238E27FC236}">
                <a16:creationId xmlns:a16="http://schemas.microsoft.com/office/drawing/2014/main" id="{B91FE096-B100-4BE9-AB94-C51203F92BAA}"/>
              </a:ext>
            </a:extLst>
          </p:cNvPr>
          <p:cNvSpPr txBox="1"/>
          <p:nvPr/>
        </p:nvSpPr>
        <p:spPr>
          <a:xfrm>
            <a:off x="2338535" y="6334780"/>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Herr von Eichhorn gibt online Musikunterricht.</a:t>
            </a:r>
          </a:p>
        </p:txBody>
      </p:sp>
    </p:spTree>
    <p:extLst>
      <p:ext uri="{BB962C8B-B14F-4D97-AF65-F5344CB8AC3E}">
        <p14:creationId xmlns:p14="http://schemas.microsoft.com/office/powerpoint/2010/main" val="422226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oden, drinnen, Fenster, Raum enthält.&#10;&#10;Automatisch generierte Beschreibung">
            <a:extLst>
              <a:ext uri="{FF2B5EF4-FFF2-40B4-BE49-F238E27FC236}">
                <a16:creationId xmlns:a16="http://schemas.microsoft.com/office/drawing/2014/main" id="{39AD1411-E767-46D9-8031-2B8F3B4A1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89500"/>
            <a:ext cx="12192001" cy="5968500"/>
          </a:xfrm>
          <a:prstGeom prst="rect">
            <a:avLst/>
          </a:prstGeom>
        </p:spPr>
      </p:pic>
      <p:sp>
        <p:nvSpPr>
          <p:cNvPr id="4" name="Textfeld 3">
            <a:extLst>
              <a:ext uri="{FF2B5EF4-FFF2-40B4-BE49-F238E27FC236}">
                <a16:creationId xmlns:a16="http://schemas.microsoft.com/office/drawing/2014/main" id="{DABA5AC9-0B00-4BC0-B422-D1E0909568B6}"/>
              </a:ext>
            </a:extLst>
          </p:cNvPr>
          <p:cNvSpPr txBox="1"/>
          <p:nvPr/>
        </p:nvSpPr>
        <p:spPr>
          <a:xfrm>
            <a:off x="482615" y="6334779"/>
            <a:ext cx="11507372" cy="954107"/>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Musikunterricht durch Frau Pfeffer</a:t>
            </a:r>
          </a:p>
          <a:p>
            <a:pPr marL="0" indent="0">
              <a:buNone/>
            </a:pPr>
            <a:endParaRPr lang="de-DE"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457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Wand, Boden enthält.&#10;&#10;Automatisch generierte Beschreibung">
            <a:extLst>
              <a:ext uri="{FF2B5EF4-FFF2-40B4-BE49-F238E27FC236}">
                <a16:creationId xmlns:a16="http://schemas.microsoft.com/office/drawing/2014/main" id="{7D2F2FC5-CC07-4DD7-9833-C5A7ECE24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7626"/>
            <a:ext cx="12192001" cy="5980374"/>
          </a:xfrm>
          <a:prstGeom prst="rect">
            <a:avLst/>
          </a:prstGeom>
        </p:spPr>
      </p:pic>
      <p:sp>
        <p:nvSpPr>
          <p:cNvPr id="4" name="Textfeld 3">
            <a:extLst>
              <a:ext uri="{FF2B5EF4-FFF2-40B4-BE49-F238E27FC236}">
                <a16:creationId xmlns:a16="http://schemas.microsoft.com/office/drawing/2014/main" id="{89A64F10-6C32-4312-AB95-B1EC5DE3EAF5}"/>
              </a:ext>
            </a:extLst>
          </p:cNvPr>
          <p:cNvSpPr txBox="1"/>
          <p:nvPr/>
        </p:nvSpPr>
        <p:spPr>
          <a:xfrm>
            <a:off x="2177897" y="6248283"/>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Sportunterricht online mit Frau Auer</a:t>
            </a:r>
          </a:p>
        </p:txBody>
      </p:sp>
    </p:spTree>
    <p:extLst>
      <p:ext uri="{BB962C8B-B14F-4D97-AF65-F5344CB8AC3E}">
        <p14:creationId xmlns:p14="http://schemas.microsoft.com/office/powerpoint/2010/main" val="379908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Computer enthält.&#10;&#10;Automatisch generierte Beschreibung">
            <a:extLst>
              <a:ext uri="{FF2B5EF4-FFF2-40B4-BE49-F238E27FC236}">
                <a16:creationId xmlns:a16="http://schemas.microsoft.com/office/drawing/2014/main" id="{ACFD3893-8BC1-46D6-BAD2-21CE87C61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9500"/>
            <a:ext cx="12285755" cy="5968499"/>
          </a:xfrm>
          <a:prstGeom prst="rect">
            <a:avLst/>
          </a:prstGeom>
        </p:spPr>
      </p:pic>
      <p:sp>
        <p:nvSpPr>
          <p:cNvPr id="4" name="Textfeld 3">
            <a:extLst>
              <a:ext uri="{FF2B5EF4-FFF2-40B4-BE49-F238E27FC236}">
                <a16:creationId xmlns:a16="http://schemas.microsoft.com/office/drawing/2014/main" id="{3F176401-49D9-4DF2-A861-07C2A3CABA7C}"/>
              </a:ext>
            </a:extLst>
          </p:cNvPr>
          <p:cNvSpPr txBox="1"/>
          <p:nvPr/>
        </p:nvSpPr>
        <p:spPr>
          <a:xfrm>
            <a:off x="1277371" y="6089109"/>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Und hier schlägt das „informationstechnische Herz“ der Schule.</a:t>
            </a:r>
          </a:p>
        </p:txBody>
      </p:sp>
    </p:spTree>
    <p:extLst>
      <p:ext uri="{BB962C8B-B14F-4D97-AF65-F5344CB8AC3E}">
        <p14:creationId xmlns:p14="http://schemas.microsoft.com/office/powerpoint/2010/main" val="1988929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computer, Computer, Schreibtisch enthält.&#10;&#10;Automatisch generierte Beschreibung">
            <a:extLst>
              <a:ext uri="{FF2B5EF4-FFF2-40B4-BE49-F238E27FC236}">
                <a16:creationId xmlns:a16="http://schemas.microsoft.com/office/drawing/2014/main" id="{810EF1FB-7AF6-4254-97CB-35243D4A5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7626"/>
            <a:ext cx="12310199" cy="5980374"/>
          </a:xfrm>
          <a:prstGeom prst="rect">
            <a:avLst/>
          </a:prstGeom>
        </p:spPr>
      </p:pic>
      <p:sp>
        <p:nvSpPr>
          <p:cNvPr id="4" name="Textfeld 3">
            <a:extLst>
              <a:ext uri="{FF2B5EF4-FFF2-40B4-BE49-F238E27FC236}">
                <a16:creationId xmlns:a16="http://schemas.microsoft.com/office/drawing/2014/main" id="{29FF361C-C6C0-4C8B-8ADB-B53A3ECC2E5D}"/>
              </a:ext>
            </a:extLst>
          </p:cNvPr>
          <p:cNvSpPr txBox="1"/>
          <p:nvPr/>
        </p:nvSpPr>
        <p:spPr>
          <a:xfrm>
            <a:off x="401412" y="5677325"/>
            <a:ext cx="11507372" cy="954107"/>
          </a:xfrm>
          <a:prstGeom prst="rect">
            <a:avLst/>
          </a:prstGeom>
          <a:noFill/>
        </p:spPr>
        <p:txBody>
          <a:bodyPr wrap="square">
            <a:spAutoFit/>
          </a:bodyPr>
          <a:lstStyle/>
          <a:p>
            <a:pPr marL="0" indent="0">
              <a:buNone/>
            </a:pPr>
            <a:r>
              <a:rPr lang="de-DE" sz="2800" dirty="0">
                <a:solidFill>
                  <a:schemeClr val="bg1"/>
                </a:solidFill>
              </a:rPr>
              <a:t>Herr </a:t>
            </a:r>
            <a:r>
              <a:rPr lang="de-DE" sz="2800" dirty="0" err="1">
                <a:solidFill>
                  <a:schemeClr val="bg1"/>
                </a:solidFill>
              </a:rPr>
              <a:t>Hiltner</a:t>
            </a:r>
            <a:r>
              <a:rPr lang="de-DE" sz="2800" dirty="0">
                <a:solidFill>
                  <a:schemeClr val="bg1"/>
                </a:solidFill>
              </a:rPr>
              <a:t> und Herr Roth halten unsere Schule als Systembetreuer am Laufen. </a:t>
            </a:r>
          </a:p>
        </p:txBody>
      </p:sp>
    </p:spTree>
    <p:extLst>
      <p:ext uri="{BB962C8B-B14F-4D97-AF65-F5344CB8AC3E}">
        <p14:creationId xmlns:p14="http://schemas.microsoft.com/office/powerpoint/2010/main" val="44228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rinnen, Vorbereiten, Tisch enthält.&#10;&#10;Automatisch generierte Beschreibung">
            <a:extLst>
              <a:ext uri="{FF2B5EF4-FFF2-40B4-BE49-F238E27FC236}">
                <a16:creationId xmlns:a16="http://schemas.microsoft.com/office/drawing/2014/main" id="{9F53C3D8-A522-4165-9F68-63934869F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7626"/>
            <a:ext cx="12192001" cy="5980374"/>
          </a:xfrm>
          <a:prstGeom prst="rect">
            <a:avLst/>
          </a:prstGeom>
        </p:spPr>
      </p:pic>
      <p:sp>
        <p:nvSpPr>
          <p:cNvPr id="4" name="Textfeld 3">
            <a:extLst>
              <a:ext uri="{FF2B5EF4-FFF2-40B4-BE49-F238E27FC236}">
                <a16:creationId xmlns:a16="http://schemas.microsoft.com/office/drawing/2014/main" id="{FB0469FD-9B11-4F9D-8274-CF6F6B9B6576}"/>
              </a:ext>
            </a:extLst>
          </p:cNvPr>
          <p:cNvSpPr txBox="1"/>
          <p:nvPr/>
        </p:nvSpPr>
        <p:spPr>
          <a:xfrm>
            <a:off x="506439" y="6104837"/>
            <a:ext cx="11507372" cy="523220"/>
          </a:xfrm>
          <a:prstGeom prst="rect">
            <a:avLst/>
          </a:prstGeom>
          <a:noFill/>
        </p:spPr>
        <p:txBody>
          <a:bodyPr wrap="square">
            <a:spAutoFit/>
          </a:bodyPr>
          <a:lstStyle/>
          <a:p>
            <a:pPr marL="0" indent="0">
              <a:buNone/>
            </a:pPr>
            <a:r>
              <a:rPr lang="de-DE" sz="2800" dirty="0">
                <a:solidFill>
                  <a:schemeClr val="bg1"/>
                </a:solidFill>
                <a:effectLst>
                  <a:outerShdw blurRad="38100" dist="38100" dir="2700000" algn="tl">
                    <a:srgbClr val="000000">
                      <a:alpha val="43137"/>
                    </a:srgbClr>
                  </a:outerShdw>
                </a:effectLst>
              </a:rPr>
              <a:t>Im Sekretariat gibt Herr </a:t>
            </a:r>
            <a:r>
              <a:rPr lang="de-DE" sz="2800" dirty="0" err="1">
                <a:solidFill>
                  <a:schemeClr val="bg1"/>
                </a:solidFill>
                <a:effectLst>
                  <a:outerShdw blurRad="38100" dist="38100" dir="2700000" algn="tl">
                    <a:srgbClr val="000000">
                      <a:alpha val="43137"/>
                    </a:srgbClr>
                  </a:outerShdw>
                </a:effectLst>
              </a:rPr>
              <a:t>Ettl</a:t>
            </a:r>
            <a:r>
              <a:rPr lang="de-DE" sz="2800" dirty="0">
                <a:solidFill>
                  <a:schemeClr val="bg1"/>
                </a:solidFill>
                <a:effectLst>
                  <a:outerShdw blurRad="38100" dist="38100" dir="2700000" algn="tl">
                    <a:srgbClr val="000000">
                      <a:alpha val="43137"/>
                    </a:srgbClr>
                  </a:outerShdw>
                </a:effectLst>
              </a:rPr>
              <a:t> Leihgeräte für die Schülerinnen aus. </a:t>
            </a:r>
          </a:p>
        </p:txBody>
      </p:sp>
    </p:spTree>
    <p:extLst>
      <p:ext uri="{BB962C8B-B14F-4D97-AF65-F5344CB8AC3E}">
        <p14:creationId xmlns:p14="http://schemas.microsoft.com/office/powerpoint/2010/main" val="366880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A579362-A86D-41EA-98A7-E7AC67750A8D}"/>
              </a:ext>
            </a:extLst>
          </p:cNvPr>
          <p:cNvSpPr>
            <a:spLocks noGrp="1"/>
          </p:cNvSpPr>
          <p:nvPr>
            <p:ph idx="1"/>
          </p:nvPr>
        </p:nvSpPr>
        <p:spPr>
          <a:xfrm>
            <a:off x="838200" y="2150423"/>
            <a:ext cx="10515600" cy="3967162"/>
          </a:xfrm>
        </p:spPr>
        <p:txBody>
          <a:bodyPr/>
          <a:lstStyle/>
          <a:p>
            <a:endParaRPr lang="de-DE" dirty="0"/>
          </a:p>
          <a:p>
            <a:pPr marL="0" indent="0" algn="ctr">
              <a:buNone/>
            </a:pPr>
            <a:r>
              <a:rPr lang="de-DE" sz="6000" dirty="0"/>
              <a:t>Wie funktioniert das bei uns am</a:t>
            </a:r>
          </a:p>
          <a:p>
            <a:pPr marL="0" indent="0" algn="ctr">
              <a:buNone/>
            </a:pPr>
            <a:r>
              <a:rPr lang="de-DE" sz="8800" b="1" dirty="0"/>
              <a:t>MWG?</a:t>
            </a:r>
          </a:p>
          <a:p>
            <a:pPr marL="0" indent="0">
              <a:buNone/>
            </a:pPr>
            <a:endParaRPr lang="de-DE" sz="3600" dirty="0"/>
          </a:p>
        </p:txBody>
      </p:sp>
    </p:spTree>
    <p:extLst>
      <p:ext uri="{BB962C8B-B14F-4D97-AF65-F5344CB8AC3E}">
        <p14:creationId xmlns:p14="http://schemas.microsoft.com/office/powerpoint/2010/main" val="275955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A2F7CCF-6B14-4FEC-AD7B-D4F9AC7B254B}"/>
              </a:ext>
            </a:extLst>
          </p:cNvPr>
          <p:cNvSpPr txBox="1"/>
          <p:nvPr/>
        </p:nvSpPr>
        <p:spPr>
          <a:xfrm>
            <a:off x="843148" y="1840675"/>
            <a:ext cx="10105901" cy="3970318"/>
          </a:xfrm>
          <a:prstGeom prst="rect">
            <a:avLst/>
          </a:prstGeom>
          <a:noFill/>
        </p:spPr>
        <p:txBody>
          <a:bodyPr wrap="square" rtlCol="0">
            <a:spAutoFit/>
          </a:bodyPr>
          <a:lstStyle/>
          <a:p>
            <a:r>
              <a:rPr lang="de-DE" sz="2800" b="1" dirty="0"/>
              <a:t>Dazu einige technische Daten:</a:t>
            </a:r>
          </a:p>
          <a:p>
            <a:endParaRPr lang="de-DE" sz="2800" b="1" dirty="0"/>
          </a:p>
          <a:p>
            <a:r>
              <a:rPr lang="de-DE" sz="2800" dirty="0"/>
              <a:t>Wir haben </a:t>
            </a:r>
            <a:r>
              <a:rPr lang="de-DE" sz="2800" b="1" dirty="0"/>
              <a:t>112 Notebook-Leihgeräte</a:t>
            </a:r>
          </a:p>
          <a:p>
            <a:r>
              <a:rPr lang="de-DE" sz="2800" dirty="0"/>
              <a:t>Alle Klassenzimmer sind mit PCs und Whiteboards ausgestattet – insgesamt 70 Stück.</a:t>
            </a:r>
          </a:p>
          <a:p>
            <a:r>
              <a:rPr lang="de-DE" sz="2800" dirty="0"/>
              <a:t>Die Schülerinnen und die Lehrkräfte haben in der Schule	430 Note-</a:t>
            </a:r>
            <a:r>
              <a:rPr lang="de-DE" sz="2800" dirty="0" err="1"/>
              <a:t>books</a:t>
            </a:r>
            <a:r>
              <a:rPr lang="de-DE" sz="2800" dirty="0"/>
              <a:t> bzw. PCs zur Verfügung.</a:t>
            </a:r>
          </a:p>
          <a:p>
            <a:r>
              <a:rPr lang="de-DE" sz="2800" dirty="0"/>
              <a:t>Die Intranet-Querverbindungen in der Schule laufen mit Glasfaser-Technik.</a:t>
            </a:r>
          </a:p>
        </p:txBody>
      </p:sp>
    </p:spTree>
    <p:extLst>
      <p:ext uri="{BB962C8B-B14F-4D97-AF65-F5344CB8AC3E}">
        <p14:creationId xmlns:p14="http://schemas.microsoft.com/office/powerpoint/2010/main" val="225245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A579362-A86D-41EA-98A7-E7AC67750A8D}"/>
              </a:ext>
            </a:extLst>
          </p:cNvPr>
          <p:cNvSpPr>
            <a:spLocks noGrp="1"/>
          </p:cNvSpPr>
          <p:nvPr>
            <p:ph idx="1"/>
          </p:nvPr>
        </p:nvSpPr>
        <p:spPr>
          <a:xfrm>
            <a:off x="584935" y="1183970"/>
            <a:ext cx="11022129" cy="6053051"/>
          </a:xfrm>
        </p:spPr>
        <p:txBody>
          <a:bodyPr>
            <a:normAutofit/>
          </a:bodyPr>
          <a:lstStyle/>
          <a:p>
            <a:pPr marL="0" indent="0">
              <a:buNone/>
            </a:pPr>
            <a:r>
              <a:rPr lang="de-DE" sz="2400" b="1" dirty="0"/>
              <a:t>Weitere interessante Rückmeldungen der Eltern zum Distanzunterricht:</a:t>
            </a:r>
          </a:p>
          <a:p>
            <a:pPr marL="0" indent="0">
              <a:buNone/>
            </a:pPr>
            <a:endParaRPr lang="de-DE" sz="2000" b="1" i="1" dirty="0"/>
          </a:p>
          <a:p>
            <a:pPr marL="0" indent="0">
              <a:buNone/>
            </a:pPr>
            <a:r>
              <a:rPr lang="de-DE" sz="1800" i="1" dirty="0">
                <a:effectLst/>
                <a:ea typeface="Calibri" panose="020F0502020204030204" pitchFamily="34" charset="0"/>
                <a:cs typeface="Times New Roman" panose="02020603050405020304" pitchFamily="18" charset="0"/>
              </a:rPr>
              <a:t>Sehr geehrter Herr Dr. Gruber,					                           </a:t>
            </a:r>
            <a:r>
              <a:rPr lang="de-DE" sz="1800" dirty="0">
                <a:effectLst/>
                <a:ea typeface="Calibri" panose="020F0502020204030204" pitchFamily="34" charset="0"/>
                <a:cs typeface="Times New Roman" panose="02020603050405020304" pitchFamily="18" charset="0"/>
              </a:rPr>
              <a:t>Mail vom 28.12.2020</a:t>
            </a:r>
          </a:p>
          <a:p>
            <a:pPr marL="0" indent="0">
              <a:buNone/>
            </a:pPr>
            <a:endParaRPr lang="de-DE" sz="1800" i="1" dirty="0">
              <a:effectLst/>
              <a:ea typeface="Calibri" panose="020F0502020204030204" pitchFamily="34" charset="0"/>
              <a:cs typeface="Times New Roman" panose="02020603050405020304" pitchFamily="18" charset="0"/>
            </a:endParaRPr>
          </a:p>
          <a:p>
            <a:pPr marL="0" indent="0">
              <a:buNone/>
            </a:pPr>
            <a:r>
              <a:rPr lang="de-DE" sz="1800" i="1" dirty="0">
                <a:effectLst/>
                <a:ea typeface="Calibri" panose="020F0502020204030204" pitchFamily="34" charset="0"/>
                <a:cs typeface="Times New Roman" panose="02020603050405020304" pitchFamily="18" charset="0"/>
              </a:rPr>
              <a:t>bevor dieses für Sie sicherlich auch recht fordernde Jahr 2020 zu Ende geht, möchten wir Ihnen ganz herzlich „Danke“ sagen.</a:t>
            </a:r>
          </a:p>
          <a:p>
            <a:pPr marL="0" indent="0">
              <a:buNone/>
            </a:pPr>
            <a:r>
              <a:rPr lang="de-DE" sz="1800" i="1" dirty="0">
                <a:effectLst/>
                <a:ea typeface="Calibri" panose="020F0502020204030204" pitchFamily="34" charset="0"/>
                <a:cs typeface="Times New Roman" panose="02020603050405020304" pitchFamily="18" charset="0"/>
              </a:rPr>
              <a:t>Zum einen für Ihre hervorragende und geradlinige Organisation des Corona Managements, die gute Information zwischen Schule und Eltern und zum anderen für die oft sehr unkomplizierte menschliche Lösung bei Fragen und Problemen während dieser Zeit.</a:t>
            </a:r>
          </a:p>
          <a:p>
            <a:pPr marL="0" indent="0">
              <a:buNone/>
            </a:pPr>
            <a:r>
              <a:rPr lang="de-DE" sz="1800" i="1" dirty="0">
                <a:effectLst/>
                <a:ea typeface="Calibri" panose="020F0502020204030204" pitchFamily="34" charset="0"/>
                <a:cs typeface="Times New Roman" panose="02020603050405020304" pitchFamily="18" charset="0"/>
              </a:rPr>
              <a:t>Besonders glücklich waren wir mit der Art, wie das Homeschooling ablief! Das war nämlich nicht nur, wie an anderen Schulen, ein Regen tonnenweiser Arbeitsaufträge, sondern Unterricht!</a:t>
            </a:r>
          </a:p>
          <a:p>
            <a:pPr marL="0" indent="0">
              <a:buNone/>
            </a:pPr>
            <a:r>
              <a:rPr lang="de-DE" sz="1800" i="1" dirty="0">
                <a:effectLst/>
                <a:ea typeface="Calibri" panose="020F0502020204030204" pitchFamily="34" charset="0"/>
                <a:cs typeface="Times New Roman" panose="02020603050405020304" pitchFamily="18" charset="0"/>
              </a:rPr>
              <a:t>Wir sind zwar noch nicht so lange dabei (Klasse 5), aber wir finden: Sie haben eine tolle Schule geprägt!</a:t>
            </a:r>
          </a:p>
          <a:p>
            <a:pPr marL="0" indent="0">
              <a:buNone/>
            </a:pPr>
            <a:r>
              <a:rPr lang="de-DE" sz="1800" i="1" dirty="0">
                <a:effectLst/>
                <a:ea typeface="Calibri" panose="020F0502020204030204" pitchFamily="34" charset="0"/>
                <a:cs typeface="Times New Roman" panose="02020603050405020304" pitchFamily="18" charset="0"/>
              </a:rPr>
              <a:t>Wir wünschen Ihnen und Ihrer Familie gesegnete Weihnachten mit frohen Herz, die dem neuen Jahr positiv entgegen trotzen.</a:t>
            </a:r>
          </a:p>
          <a:p>
            <a:pPr marL="0" indent="0">
              <a:buNone/>
            </a:pPr>
            <a:r>
              <a:rPr lang="de-DE" sz="1800" i="1" dirty="0">
                <a:effectLst/>
                <a:ea typeface="Calibri" panose="020F0502020204030204" pitchFamily="34" charset="0"/>
                <a:cs typeface="Times New Roman" panose="02020603050405020304" pitchFamily="18" charset="0"/>
              </a:rPr>
              <a:t>Herzliche Grüße Familie N.</a:t>
            </a:r>
          </a:p>
          <a:p>
            <a:pPr marL="0" indent="0">
              <a:buNone/>
            </a:pPr>
            <a:endParaRPr lang="de-DE" b="1" i="1" dirty="0"/>
          </a:p>
        </p:txBody>
      </p:sp>
    </p:spTree>
    <p:extLst>
      <p:ext uri="{BB962C8B-B14F-4D97-AF65-F5344CB8AC3E}">
        <p14:creationId xmlns:p14="http://schemas.microsoft.com/office/powerpoint/2010/main" val="4266438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CFF4588-2546-4163-B1A0-57D130BEBD67}"/>
              </a:ext>
            </a:extLst>
          </p:cNvPr>
          <p:cNvSpPr txBox="1"/>
          <p:nvPr/>
        </p:nvSpPr>
        <p:spPr>
          <a:xfrm>
            <a:off x="704603" y="1487376"/>
            <a:ext cx="10782794" cy="4247317"/>
          </a:xfrm>
          <a:prstGeom prst="rect">
            <a:avLst/>
          </a:prstGeom>
          <a:noFill/>
        </p:spPr>
        <p:txBody>
          <a:bodyPr wrap="square">
            <a:spAutoFit/>
          </a:bodyPr>
          <a:lstStyle/>
          <a:p>
            <a:r>
              <a:rPr lang="de-DE" i="1" dirty="0">
                <a:effectLst/>
                <a:ea typeface="Calibri" panose="020F0502020204030204" pitchFamily="34" charset="0"/>
              </a:rPr>
              <a:t>Lieber Herr Dr. Gruber,							</a:t>
            </a:r>
            <a:r>
              <a:rPr lang="de-DE" dirty="0">
                <a:effectLst/>
                <a:latin typeface="Calibri" panose="020F0502020204030204" pitchFamily="34" charset="0"/>
                <a:ea typeface="Calibri" panose="020F0502020204030204" pitchFamily="34" charset="0"/>
              </a:rPr>
              <a:t>Mail vom 13.01.2021</a:t>
            </a:r>
          </a:p>
          <a:p>
            <a:r>
              <a:rPr lang="de-DE" i="1" dirty="0">
                <a:effectLst/>
                <a:ea typeface="Calibri" panose="020F0502020204030204" pitchFamily="34" charset="0"/>
              </a:rPr>
              <a:t>		</a:t>
            </a:r>
          </a:p>
          <a:p>
            <a:r>
              <a:rPr lang="de-DE" i="1" dirty="0">
                <a:effectLst/>
                <a:ea typeface="Calibri" panose="020F0502020204030204" pitchFamily="34" charset="0"/>
              </a:rPr>
              <a:t> </a:t>
            </a:r>
          </a:p>
          <a:p>
            <a:r>
              <a:rPr lang="de-DE" i="1" dirty="0">
                <a:effectLst/>
                <a:ea typeface="Calibri" panose="020F0502020204030204" pitchFamily="34" charset="0"/>
              </a:rPr>
              <a:t>ich wollte Ihnen auf diesem Weg ein Lob aussprechen, wie gut sich das Maria-Ward-Gymnasium in den letzten Monaten auf den Distanzunterricht vorbereitet hat. Wirklich toll, wie es jetzt läuft,  gerade auch wenn man hört, wie es in anderen Schulen ist.</a:t>
            </a:r>
          </a:p>
          <a:p>
            <a:r>
              <a:rPr lang="de-DE" i="1" dirty="0">
                <a:effectLst/>
                <a:ea typeface="Calibri" panose="020F0502020204030204" pitchFamily="34" charset="0"/>
              </a:rPr>
              <a:t> </a:t>
            </a:r>
          </a:p>
          <a:p>
            <a:r>
              <a:rPr lang="de-DE" i="1" dirty="0">
                <a:effectLst/>
                <a:ea typeface="Calibri" panose="020F0502020204030204" pitchFamily="34" charset="0"/>
              </a:rPr>
              <a:t>Die Lehrer erklären den Kindern wirklich gut den Umgang mit der Technik und achten auch darauf, dass es Ihnen gut geht. (Trink was, schau in der Pause nicht aufs Handy, etc.) So klappt es sogar in der 5. Klasse erstaunlich gut. :-) Auch wenn wir uns alle so schnell wie möglich wieder Präsenzunterricht wünschen, glaube ich, dass die Kinder in diesen Tagen viel für die Zukunft mitnehmen und lernen.</a:t>
            </a:r>
          </a:p>
          <a:p>
            <a:r>
              <a:rPr lang="de-DE" i="1" dirty="0">
                <a:effectLst/>
                <a:ea typeface="Calibri" panose="020F0502020204030204" pitchFamily="34" charset="0"/>
              </a:rPr>
              <a:t> </a:t>
            </a:r>
          </a:p>
          <a:p>
            <a:r>
              <a:rPr lang="de-DE" i="1" dirty="0">
                <a:effectLst/>
                <a:ea typeface="Calibri" panose="020F0502020204030204" pitchFamily="34" charset="0"/>
              </a:rPr>
              <a:t>Einen schönen Feierabend und viele Grüße</a:t>
            </a:r>
          </a:p>
          <a:p>
            <a:endParaRPr lang="de-DE" i="1" dirty="0">
              <a:effectLst/>
              <a:ea typeface="Calibri" panose="020F0502020204030204" pitchFamily="34" charset="0"/>
            </a:endParaRPr>
          </a:p>
          <a:p>
            <a:r>
              <a:rPr lang="de-DE" i="1" dirty="0">
                <a:effectLst/>
                <a:ea typeface="Calibri" panose="020F0502020204030204" pitchFamily="34" charset="0"/>
              </a:rPr>
              <a:t>S. H.</a:t>
            </a:r>
          </a:p>
        </p:txBody>
      </p:sp>
    </p:spTree>
    <p:extLst>
      <p:ext uri="{BB962C8B-B14F-4D97-AF65-F5344CB8AC3E}">
        <p14:creationId xmlns:p14="http://schemas.microsoft.com/office/powerpoint/2010/main" val="386459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1771274-3CF2-4B45-90F8-658C8A56F88C}"/>
              </a:ext>
            </a:extLst>
          </p:cNvPr>
          <p:cNvSpPr txBox="1"/>
          <p:nvPr/>
        </p:nvSpPr>
        <p:spPr>
          <a:xfrm>
            <a:off x="621476" y="1280218"/>
            <a:ext cx="10949048" cy="923330"/>
          </a:xfrm>
          <a:prstGeom prst="rect">
            <a:avLst/>
          </a:prstGeom>
          <a:noFill/>
        </p:spPr>
        <p:txBody>
          <a:bodyPr wrap="square" rtlCol="0">
            <a:spAutoFit/>
          </a:bodyPr>
          <a:lstStyle/>
          <a:p>
            <a:r>
              <a:rPr lang="de-DE" i="1" dirty="0">
                <a:effectLst/>
                <a:ea typeface="Calibri" panose="020F0502020204030204" pitchFamily="34" charset="0"/>
              </a:rPr>
              <a:t>							</a:t>
            </a:r>
          </a:p>
          <a:p>
            <a:r>
              <a:rPr lang="de-DE" i="1" dirty="0">
                <a:effectLst/>
                <a:ea typeface="Calibri" panose="020F0502020204030204" pitchFamily="34" charset="0"/>
              </a:rPr>
              <a:t>    </a:t>
            </a:r>
          </a:p>
          <a:p>
            <a:endParaRPr lang="de-DE" dirty="0"/>
          </a:p>
        </p:txBody>
      </p:sp>
      <p:sp>
        <p:nvSpPr>
          <p:cNvPr id="4" name="Textfeld 3">
            <a:extLst>
              <a:ext uri="{FF2B5EF4-FFF2-40B4-BE49-F238E27FC236}">
                <a16:creationId xmlns:a16="http://schemas.microsoft.com/office/drawing/2014/main" id="{DB8FCE9B-BE71-4180-9F5E-56DA54A5EA89}"/>
              </a:ext>
            </a:extLst>
          </p:cNvPr>
          <p:cNvSpPr txBox="1"/>
          <p:nvPr/>
        </p:nvSpPr>
        <p:spPr>
          <a:xfrm>
            <a:off x="621476" y="1107224"/>
            <a:ext cx="10949048" cy="6186309"/>
          </a:xfrm>
          <a:prstGeom prst="rect">
            <a:avLst/>
          </a:prstGeom>
          <a:noFill/>
        </p:spPr>
        <p:txBody>
          <a:bodyPr wrap="square">
            <a:spAutoFit/>
          </a:bodyPr>
          <a:lstStyle/>
          <a:p>
            <a:pPr algn="l" fontAlgn="base"/>
            <a:r>
              <a:rPr lang="de-DE" b="0" i="1" dirty="0">
                <a:solidFill>
                  <a:srgbClr val="000000"/>
                </a:solidFill>
                <a:effectLst/>
              </a:rPr>
              <a:t>Liebe Frau </a:t>
            </a:r>
            <a:r>
              <a:rPr lang="de-DE" b="0" i="1" dirty="0" err="1">
                <a:solidFill>
                  <a:srgbClr val="000000"/>
                </a:solidFill>
                <a:effectLst/>
              </a:rPr>
              <a:t>Veitengruber</a:t>
            </a:r>
            <a:r>
              <a:rPr lang="de-DE" b="0" i="1" dirty="0">
                <a:solidFill>
                  <a:srgbClr val="000000"/>
                </a:solidFill>
                <a:effectLst/>
              </a:rPr>
              <a:t>,			</a:t>
            </a:r>
            <a:r>
              <a:rPr lang="de-DE" i="1" dirty="0">
                <a:effectLst/>
                <a:ea typeface="Calibri" panose="020F0502020204030204" pitchFamily="34" charset="0"/>
              </a:rPr>
              <a:t> 				        </a:t>
            </a:r>
            <a:r>
              <a:rPr lang="de-DE" dirty="0">
                <a:effectLst/>
                <a:ea typeface="Calibri" panose="020F0502020204030204" pitchFamily="34" charset="0"/>
              </a:rPr>
              <a:t>Mail vom 09.02.2021 </a:t>
            </a:r>
            <a:endParaRPr lang="de-DE" b="0" i="1" dirty="0">
              <a:solidFill>
                <a:srgbClr val="000000"/>
              </a:solidFill>
              <a:effectLst/>
            </a:endParaRPr>
          </a:p>
          <a:p>
            <a:pPr algn="l" fontAlgn="base"/>
            <a:r>
              <a:rPr lang="de-DE" b="0" i="1" dirty="0">
                <a:solidFill>
                  <a:srgbClr val="000000"/>
                </a:solidFill>
                <a:effectLst/>
              </a:rPr>
              <a:t>lieber Herr Dr. Gruber,</a:t>
            </a:r>
          </a:p>
          <a:p>
            <a:pPr algn="l" fontAlgn="base"/>
            <a:r>
              <a:rPr lang="de-DE" b="0" i="1" dirty="0">
                <a:solidFill>
                  <a:srgbClr val="000000"/>
                </a:solidFill>
                <a:effectLst/>
              </a:rPr>
              <a:t> </a:t>
            </a:r>
          </a:p>
          <a:p>
            <a:pPr algn="l" fontAlgn="base"/>
            <a:r>
              <a:rPr lang="de-DE" b="0" i="1" dirty="0">
                <a:solidFill>
                  <a:srgbClr val="000000"/>
                </a:solidFill>
                <a:effectLst/>
              </a:rPr>
              <a:t>gerne möchten wir uns bei Ihnen, der gesamten Schulleitung und allen Lehrern der 5H für den äußerst gut organisierten Distanzunterricht bedanken! Wir finden, dass der Unterricht über Teams am Maria-Ward-Gymnasium wirklich ausnehmend gut funktioniert, und haben auch den Eindruck, dass der digitale Unterricht dem in Präsenz so nahe kommt, wie dies unter den gegebenen Umständen möglich ist. Da man in den Medien zur Zeit so viel Schlechtes über den Distanzunterricht liest (sicherlich sind die Gegebenheiten auch sehr unterschiedlich), möchten wir Ihnen gerne unsere sehr positive Rückmeldung übermitteln.</a:t>
            </a:r>
          </a:p>
          <a:p>
            <a:pPr algn="l" fontAlgn="base"/>
            <a:r>
              <a:rPr lang="de-DE" b="0" i="1" dirty="0">
                <a:solidFill>
                  <a:srgbClr val="000000"/>
                </a:solidFill>
                <a:effectLst/>
              </a:rPr>
              <a:t>Aus unserer Sicht sollte daher statt Wechselmodell sogar besser der Distanzunterricht fortgeführt werden, da bei einem Unterricht im Wechselmodell aufgrund der dann wohl nötigen Teilung der Klassen Unterricht wahrscheinlich nur in geringerem Maße stattfinden könnte als bei Distanzunterricht. Aber sollte es zum Wechselmodell kommen, sind wir sicher, dass auch das am Maria-Ward-Gymnasium sehr gut organisiert wird.</a:t>
            </a:r>
          </a:p>
          <a:p>
            <a:pPr algn="l" fontAlgn="base"/>
            <a:r>
              <a:rPr lang="de-DE" b="0" i="1" dirty="0">
                <a:solidFill>
                  <a:srgbClr val="000000"/>
                </a:solidFill>
                <a:effectLst/>
              </a:rPr>
              <a:t>Ich bin selbst als Dozentin an der LMU München seit zwei Semestern mit Online-Lehre und Online-Prüfungsbetrieb beschäftigt. Daher wissen wir, dass auch bei Ihnen der Einsatz für digitalen Unterricht und die gesamte "Corona-Organisation" mit sehr hohem, nicht immer für jeden sichtbarem Arbeitspensum und sehr großem Engagement verbunden ist. Daher auch im Namen unserer Tochter nochmals herzlichen Dank für Ihren Einsatz, der sich natürlich auch an alle anderen Lehrkräfte der 5H richtet!</a:t>
            </a:r>
          </a:p>
          <a:p>
            <a:pPr algn="l" fontAlgn="base"/>
            <a:endParaRPr lang="de-DE" b="0" i="1" dirty="0">
              <a:solidFill>
                <a:srgbClr val="000000"/>
              </a:solidFill>
              <a:effectLst/>
            </a:endParaRPr>
          </a:p>
          <a:p>
            <a:pPr algn="l" fontAlgn="base"/>
            <a:r>
              <a:rPr lang="de-DE" b="0" i="1" dirty="0">
                <a:solidFill>
                  <a:srgbClr val="000000"/>
                </a:solidFill>
                <a:effectLst/>
              </a:rPr>
              <a:t>Mit freundlichen Grüßen Familie M.</a:t>
            </a:r>
          </a:p>
          <a:p>
            <a:r>
              <a:rPr lang="de-DE" dirty="0"/>
              <a:t/>
            </a:r>
            <a:br>
              <a:rPr lang="de-DE" dirty="0"/>
            </a:br>
            <a:endParaRPr lang="de-DE" dirty="0"/>
          </a:p>
        </p:txBody>
      </p:sp>
    </p:spTree>
    <p:extLst>
      <p:ext uri="{BB962C8B-B14F-4D97-AF65-F5344CB8AC3E}">
        <p14:creationId xmlns:p14="http://schemas.microsoft.com/office/powerpoint/2010/main" val="1723973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CFF4588-2546-4163-B1A0-57D130BEBD67}"/>
              </a:ext>
            </a:extLst>
          </p:cNvPr>
          <p:cNvSpPr txBox="1"/>
          <p:nvPr/>
        </p:nvSpPr>
        <p:spPr>
          <a:xfrm>
            <a:off x="704603" y="1487376"/>
            <a:ext cx="10782794" cy="4247317"/>
          </a:xfrm>
          <a:prstGeom prst="rect">
            <a:avLst/>
          </a:prstGeom>
          <a:noFill/>
        </p:spPr>
        <p:txBody>
          <a:bodyPr wrap="square">
            <a:spAutoFit/>
          </a:bodyPr>
          <a:lstStyle/>
          <a:p>
            <a:r>
              <a:rPr lang="de-DE" i="1" dirty="0" smtClean="0">
                <a:effectLst/>
                <a:ea typeface="Calibri" panose="020F0502020204030204" pitchFamily="34" charset="0"/>
              </a:rPr>
              <a:t>Lieber Herr Dr. Gruber,							</a:t>
            </a:r>
            <a:r>
              <a:rPr lang="de-DE" dirty="0" smtClean="0">
                <a:effectLst/>
                <a:ea typeface="Calibri" panose="020F0502020204030204" pitchFamily="34" charset="0"/>
              </a:rPr>
              <a:t>Mail vom 15.02.2021</a:t>
            </a:r>
          </a:p>
          <a:p>
            <a:r>
              <a:rPr lang="de-DE" i="1" dirty="0" smtClean="0">
                <a:effectLst/>
                <a:ea typeface="Calibri" panose="020F0502020204030204" pitchFamily="34" charset="0"/>
              </a:rPr>
              <a:t>		</a:t>
            </a:r>
            <a:r>
              <a:rPr lang="de-DE" dirty="0"/>
              <a:t/>
            </a:r>
            <a:br>
              <a:rPr lang="de-DE" dirty="0"/>
            </a:br>
            <a:r>
              <a:rPr lang="de-DE" dirty="0"/>
              <a:t/>
            </a:r>
            <a:br>
              <a:rPr lang="de-DE" dirty="0"/>
            </a:br>
            <a:r>
              <a:rPr lang="de-DE" i="1" dirty="0"/>
              <a:t>wir haben gerade an der Online Umfrage zum Distanzunterricht teilgenommen und wollten uns neben den positiven Rückmeldungen in der Umfrage gerne auch auf diesem Wege nochmals für den hervorragenden Unterricht an Ihrer Schule in diesen schwierigen Zeiten bedanken. Wir sind wirklich von der technischen Ausstattung, der Online Kompetenz Ihrer Lehrkräfte und der Konsequenz des Lernangebotes begeistert; gerade auch, wenn wir von vielen anderen Eltern über das teilweise sehr mühsame Online Lernen ihrer Kinder an anderen Schulen hören.</a:t>
            </a:r>
            <a:r>
              <a:rPr lang="de-DE" i="1" dirty="0"/>
              <a:t/>
            </a:r>
            <a:br>
              <a:rPr lang="de-DE" i="1" dirty="0"/>
            </a:br>
            <a:r>
              <a:rPr lang="de-DE" i="1" dirty="0"/>
              <a:t/>
            </a:r>
            <a:br>
              <a:rPr lang="de-DE" i="1" dirty="0"/>
            </a:br>
            <a:r>
              <a:rPr lang="de-DE" i="1" dirty="0"/>
              <a:t>Machen Sie weiter so und geben Sie gerne das positive Feedback an ihre engagieren Kolleginnen und Kollegen weiter.</a:t>
            </a:r>
            <a:r>
              <a:rPr lang="de-DE" i="1" dirty="0"/>
              <a:t/>
            </a:r>
            <a:br>
              <a:rPr lang="de-DE" i="1" dirty="0"/>
            </a:br>
            <a:r>
              <a:rPr lang="de-DE" i="1" dirty="0"/>
              <a:t/>
            </a:r>
            <a:br>
              <a:rPr lang="de-DE" i="1" dirty="0"/>
            </a:br>
            <a:r>
              <a:rPr lang="de-DE" i="1" dirty="0"/>
              <a:t>Herzliche </a:t>
            </a:r>
            <a:r>
              <a:rPr lang="de-DE" i="1" dirty="0" smtClean="0"/>
              <a:t>Grüße, Familie M.</a:t>
            </a:r>
            <a:r>
              <a:rPr lang="de-DE" i="1" dirty="0"/>
              <a:t/>
            </a:r>
            <a:br>
              <a:rPr lang="de-DE" i="1" dirty="0"/>
            </a:br>
            <a:endParaRPr lang="de-DE" i="1" dirty="0">
              <a:effectLst/>
              <a:ea typeface="Calibri" panose="020F0502020204030204" pitchFamily="34" charset="0"/>
            </a:endParaRPr>
          </a:p>
        </p:txBody>
      </p:sp>
    </p:spTree>
    <p:extLst>
      <p:ext uri="{BB962C8B-B14F-4D97-AF65-F5344CB8AC3E}">
        <p14:creationId xmlns:p14="http://schemas.microsoft.com/office/powerpoint/2010/main" val="349822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rinnen, Person, darstellend enthält.&#10;&#10;Automatisch generierte Beschreibung">
            <a:extLst>
              <a:ext uri="{FF2B5EF4-FFF2-40B4-BE49-F238E27FC236}">
                <a16:creationId xmlns:a16="http://schemas.microsoft.com/office/drawing/2014/main" id="{A0FA73CF-9363-4941-BCC3-77947B30B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5371"/>
            <a:ext cx="9708216" cy="5972629"/>
          </a:xfrm>
          <a:prstGeom prst="rect">
            <a:avLst/>
          </a:prstGeom>
        </p:spPr>
      </p:pic>
      <p:sp>
        <p:nvSpPr>
          <p:cNvPr id="5" name="Textfeld 4">
            <a:extLst>
              <a:ext uri="{FF2B5EF4-FFF2-40B4-BE49-F238E27FC236}">
                <a16:creationId xmlns:a16="http://schemas.microsoft.com/office/drawing/2014/main" id="{0092BDC9-8A1F-4F02-9745-7183B38E50D0}"/>
              </a:ext>
            </a:extLst>
          </p:cNvPr>
          <p:cNvSpPr txBox="1"/>
          <p:nvPr/>
        </p:nvSpPr>
        <p:spPr>
          <a:xfrm>
            <a:off x="9886209" y="1847050"/>
            <a:ext cx="2222664" cy="3785652"/>
          </a:xfrm>
          <a:prstGeom prst="rect">
            <a:avLst/>
          </a:prstGeom>
          <a:noFill/>
        </p:spPr>
        <p:txBody>
          <a:bodyPr wrap="square">
            <a:spAutoFit/>
          </a:bodyPr>
          <a:lstStyle/>
          <a:p>
            <a:r>
              <a:rPr lang="de-DE" sz="2400" dirty="0"/>
              <a:t>Wenn Sie weitere Fragen zu diesem Bereich haben, kontaktieren Sie uns gerne unter:</a:t>
            </a:r>
          </a:p>
          <a:p>
            <a:endParaRPr lang="de-DE" sz="2400" dirty="0"/>
          </a:p>
          <a:p>
            <a:r>
              <a:rPr lang="de-DE" sz="2400" b="1" i="0" dirty="0">
                <a:solidFill>
                  <a:srgbClr val="000000"/>
                </a:solidFill>
                <a:effectLst/>
              </a:rPr>
              <a:t>digitale-schule</a:t>
            </a:r>
          </a:p>
          <a:p>
            <a:r>
              <a:rPr lang="de-DE" sz="2400" b="1" i="0" dirty="0">
                <a:solidFill>
                  <a:srgbClr val="000000"/>
                </a:solidFill>
                <a:effectLst/>
              </a:rPr>
              <a:t>@emwgym.de</a:t>
            </a:r>
            <a:endParaRPr lang="de-DE" sz="2400" b="1" dirty="0"/>
          </a:p>
        </p:txBody>
      </p:sp>
    </p:spTree>
    <p:extLst>
      <p:ext uri="{BB962C8B-B14F-4D97-AF65-F5344CB8AC3E}">
        <p14:creationId xmlns:p14="http://schemas.microsoft.com/office/powerpoint/2010/main" val="228731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A579362-A86D-41EA-98A7-E7AC67750A8D}"/>
              </a:ext>
            </a:extLst>
          </p:cNvPr>
          <p:cNvSpPr>
            <a:spLocks noGrp="1"/>
          </p:cNvSpPr>
          <p:nvPr>
            <p:ph idx="1"/>
          </p:nvPr>
        </p:nvSpPr>
        <p:spPr>
          <a:xfrm>
            <a:off x="785256" y="1461654"/>
            <a:ext cx="10621488" cy="4771506"/>
          </a:xfrm>
        </p:spPr>
        <p:txBody>
          <a:bodyPr>
            <a:normAutofit fontScale="92500" lnSpcReduction="20000"/>
          </a:bodyPr>
          <a:lstStyle/>
          <a:p>
            <a:pPr marL="0" indent="0">
              <a:lnSpc>
                <a:spcPct val="107000"/>
              </a:lnSpc>
              <a:spcAft>
                <a:spcPts val="800"/>
              </a:spcAft>
              <a:buNone/>
            </a:pPr>
            <a:r>
              <a:rPr lang="de-DE" dirty="0">
                <a:effectLst/>
                <a:latin typeface="Calibri" panose="020F0502020204030204" pitchFamily="34" charset="0"/>
                <a:ea typeface="Calibri" panose="020F0502020204030204" pitchFamily="34" charset="0"/>
                <a:cs typeface="Times New Roman" panose="02020603050405020304" pitchFamily="18" charset="0"/>
              </a:rPr>
              <a:t>Noch kurz vor den Weihnachtsferien 2020 stellte sich unsere Schule auf Distanzunterricht nach festem Stundenplan um, auch in der Voraussicht, dass wir so ins neue Kalenderjahr starten. Mit improvisiertem Distanzlernen per Arbeitsblatt begnügten wir uns nicht!</a:t>
            </a:r>
          </a:p>
          <a:p>
            <a:pPr marL="0" indent="0">
              <a:lnSpc>
                <a:spcPct val="107000"/>
              </a:lnSpc>
              <a:spcAft>
                <a:spcPts val="800"/>
              </a:spcAft>
              <a:buNone/>
            </a:pPr>
            <a:r>
              <a:rPr lang="de-DE" dirty="0">
                <a:effectLst/>
                <a:latin typeface="Calibri" panose="020F0502020204030204" pitchFamily="34" charset="0"/>
                <a:ea typeface="Calibri" panose="020F0502020204030204" pitchFamily="34" charset="0"/>
                <a:cs typeface="Times New Roman" panose="02020603050405020304" pitchFamily="18" charset="0"/>
              </a:rPr>
              <a:t>Dank unseres Pilotprojekts zur Einführung von </a:t>
            </a:r>
            <a:r>
              <a:rPr lang="de-DE" b="1" dirty="0">
                <a:effectLst/>
                <a:latin typeface="Calibri" panose="020F0502020204030204" pitchFamily="34" charset="0"/>
                <a:ea typeface="Calibri" panose="020F0502020204030204" pitchFamily="34" charset="0"/>
                <a:cs typeface="Times New Roman" panose="02020603050405020304" pitchFamily="18" charset="0"/>
              </a:rPr>
              <a:t>Microsoft Teams </a:t>
            </a:r>
            <a:r>
              <a:rPr lang="de-DE" b="1" dirty="0" err="1">
                <a:effectLst/>
                <a:latin typeface="Calibri" panose="020F0502020204030204" pitchFamily="34" charset="0"/>
                <a:ea typeface="Calibri" panose="020F0502020204030204" pitchFamily="34" charset="0"/>
                <a:cs typeface="Times New Roman" panose="02020603050405020304" pitchFamily="18" charset="0"/>
              </a:rPr>
              <a:t>for</a:t>
            </a:r>
            <a:r>
              <a:rPr lang="de-DE" b="1" dirty="0">
                <a:effectLst/>
                <a:latin typeface="Calibri" panose="020F0502020204030204" pitchFamily="34" charset="0"/>
                <a:ea typeface="Calibri" panose="020F0502020204030204" pitchFamily="34" charset="0"/>
                <a:cs typeface="Times New Roman" panose="02020603050405020304" pitchFamily="18" charset="0"/>
              </a:rPr>
              <a:t> Education </a:t>
            </a:r>
            <a:r>
              <a:rPr lang="de-DE" dirty="0">
                <a:effectLst/>
                <a:latin typeface="Calibri" panose="020F0502020204030204" pitchFamily="34" charset="0"/>
                <a:ea typeface="Calibri" panose="020F0502020204030204" pitchFamily="34" charset="0"/>
                <a:cs typeface="Times New Roman" panose="02020603050405020304" pitchFamily="18" charset="0"/>
              </a:rPr>
              <a:t>zu Beginn der ersten Schulschließung im März 2020 und der anschließenden intensiven Schulung sowohl unserer jüngeren Schülerinnen als auch des gesamten Kollegiums, gelang uns der erneute Wechsel ins </a:t>
            </a:r>
            <a:r>
              <a:rPr lang="de-DE" dirty="0">
                <a:latin typeface="Calibri" panose="020F0502020204030204" pitchFamily="34" charset="0"/>
                <a:ea typeface="Calibri" panose="020F0502020204030204" pitchFamily="34" charset="0"/>
                <a:cs typeface="Times New Roman" panose="02020603050405020304" pitchFamily="18" charset="0"/>
              </a:rPr>
              <a:t>H</a:t>
            </a:r>
            <a:r>
              <a:rPr lang="de-DE" dirty="0">
                <a:effectLst/>
                <a:latin typeface="Calibri" panose="020F0502020204030204" pitchFamily="34" charset="0"/>
                <a:ea typeface="Calibri" panose="020F0502020204030204" pitchFamily="34" charset="0"/>
                <a:cs typeface="Times New Roman" panose="02020603050405020304" pitchFamily="18" charset="0"/>
              </a:rPr>
              <a:t>omeschooling doch recht elegant. </a:t>
            </a:r>
          </a:p>
          <a:p>
            <a:pPr marL="0" indent="0">
              <a:lnSpc>
                <a:spcPct val="107000"/>
              </a:lnSpc>
              <a:spcAft>
                <a:spcPts val="800"/>
              </a:spcAft>
              <a:buNone/>
            </a:pPr>
            <a:r>
              <a:rPr lang="de-DE" b="1" dirty="0">
                <a:effectLst/>
                <a:latin typeface="Calibri" panose="020F0502020204030204" pitchFamily="34" charset="0"/>
                <a:ea typeface="Calibri" panose="020F0502020204030204" pitchFamily="34" charset="0"/>
                <a:cs typeface="Times New Roman" panose="02020603050405020304" pitchFamily="18" charset="0"/>
              </a:rPr>
              <a:t>Die Rückmeldungen unserer Schülerinnen und unserer Eltern bestätigen dies sehr eindrucksvoll:</a:t>
            </a:r>
          </a:p>
          <a:p>
            <a:pPr marL="0" indent="0">
              <a:buNone/>
            </a:pPr>
            <a:endParaRPr lang="de-DE" sz="2000" dirty="0">
              <a:solidFill>
                <a:srgbClr val="FF0000"/>
              </a:solidFill>
            </a:endParaRPr>
          </a:p>
        </p:txBody>
      </p:sp>
    </p:spTree>
    <p:extLst>
      <p:ext uri="{BB962C8B-B14F-4D97-AF65-F5344CB8AC3E}">
        <p14:creationId xmlns:p14="http://schemas.microsoft.com/office/powerpoint/2010/main" val="187230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720A60F-6301-4FFE-9F79-6764C8ACEC5D}"/>
              </a:ext>
            </a:extLst>
          </p:cNvPr>
          <p:cNvSpPr txBox="1"/>
          <p:nvPr/>
        </p:nvSpPr>
        <p:spPr>
          <a:xfrm>
            <a:off x="568036" y="1256805"/>
            <a:ext cx="11055927" cy="6155531"/>
          </a:xfrm>
          <a:prstGeom prst="rect">
            <a:avLst/>
          </a:prstGeom>
          <a:noFill/>
        </p:spPr>
        <p:txBody>
          <a:bodyPr wrap="square">
            <a:spAutoFit/>
          </a:bodyPr>
          <a:lstStyle/>
          <a:p>
            <a:r>
              <a:rPr lang="de-DE" i="1" dirty="0">
                <a:effectLst/>
                <a:latin typeface="Calibri" panose="020F0502020204030204" pitchFamily="34" charset="0"/>
                <a:ea typeface="Calibri" panose="020F0502020204030204" pitchFamily="34" charset="0"/>
              </a:rPr>
              <a:t>Lieber Herr Dr. Gruber,  							       </a:t>
            </a:r>
            <a:r>
              <a:rPr lang="de-DE" dirty="0">
                <a:effectLst/>
                <a:latin typeface="Calibri" panose="020F0502020204030204" pitchFamily="34" charset="0"/>
                <a:ea typeface="Calibri" panose="020F0502020204030204" pitchFamily="34" charset="0"/>
              </a:rPr>
              <a:t>Mail vom 17.12.2021</a:t>
            </a:r>
            <a:r>
              <a:rPr lang="de-DE" i="1" dirty="0">
                <a:effectLst/>
                <a:latin typeface="Calibri" panose="020F0502020204030204" pitchFamily="34" charset="0"/>
                <a:ea typeface="Calibri" panose="020F0502020204030204" pitchFamily="34" charset="0"/>
              </a:rPr>
              <a:t/>
            </a:r>
            <a:br>
              <a:rPr lang="de-DE" i="1" dirty="0">
                <a:effectLst/>
                <a:latin typeface="Calibri" panose="020F0502020204030204" pitchFamily="34" charset="0"/>
                <a:ea typeface="Calibri" panose="020F0502020204030204" pitchFamily="34" charset="0"/>
              </a:rPr>
            </a:br>
            <a:r>
              <a:rPr lang="de-DE" i="1" dirty="0">
                <a:effectLst/>
                <a:latin typeface="Calibri" panose="020F0502020204030204" pitchFamily="34" charset="0"/>
                <a:ea typeface="Calibri" panose="020F0502020204030204" pitchFamily="34" charset="0"/>
              </a:rPr>
              <a:t>ich möchte mich ganz aufrichtig und herzlich bei Ihnen bedanken, dass Sie trotz der allgemeinen Absage den Distanzunterricht auch für die Klassen 5. - 10. durchführen. </a:t>
            </a:r>
            <a:br>
              <a:rPr lang="de-DE" i="1" dirty="0">
                <a:effectLst/>
                <a:latin typeface="Calibri" panose="020F0502020204030204" pitchFamily="34" charset="0"/>
                <a:ea typeface="Calibri" panose="020F0502020204030204" pitchFamily="34" charset="0"/>
              </a:rPr>
            </a:br>
            <a:r>
              <a:rPr lang="de-DE" i="1" dirty="0">
                <a:effectLst/>
                <a:latin typeface="Calibri" panose="020F0502020204030204" pitchFamily="34" charset="0"/>
                <a:ea typeface="Calibri" panose="020F0502020204030204" pitchFamily="34" charset="0"/>
              </a:rPr>
              <a:t>Das ist für Kinder und Eltern wesentlich besser als Distanzlernen. Das Kind bleibt in der Tagesstruktur, hat weiterhin Kontakt zu Lehrern und Mitschülerinnen, die Inhalte werden besser vermittelt und ich kann im Homeoffice arbeiten. </a:t>
            </a:r>
            <a:br>
              <a:rPr lang="de-DE" i="1" dirty="0">
                <a:effectLst/>
                <a:latin typeface="Calibri" panose="020F0502020204030204" pitchFamily="34" charset="0"/>
                <a:ea typeface="Calibri" panose="020F0502020204030204" pitchFamily="34" charset="0"/>
              </a:rPr>
            </a:br>
            <a:r>
              <a:rPr lang="de-DE" i="1" dirty="0">
                <a:effectLst/>
                <a:latin typeface="Calibri" panose="020F0502020204030204" pitchFamily="34" charset="0"/>
                <a:ea typeface="Calibri" panose="020F0502020204030204" pitchFamily="34" charset="0"/>
              </a:rPr>
              <a:t>Meine Tochter (Klasse 5) ist trotz Maske gut in der neuen Schule angekommen, wir sind nach wie vor sehr glücklich mit der Entscheidung. </a:t>
            </a:r>
            <a:br>
              <a:rPr lang="de-DE" i="1" dirty="0">
                <a:effectLst/>
                <a:latin typeface="Calibri" panose="020F0502020204030204" pitchFamily="34" charset="0"/>
                <a:ea typeface="Calibri" panose="020F0502020204030204" pitchFamily="34" charset="0"/>
              </a:rPr>
            </a:br>
            <a:r>
              <a:rPr lang="de-DE" i="1" dirty="0">
                <a:effectLst/>
                <a:latin typeface="Calibri" panose="020F0502020204030204" pitchFamily="34" charset="0"/>
                <a:ea typeface="Calibri" panose="020F0502020204030204" pitchFamily="34" charset="0"/>
              </a:rPr>
              <a:t/>
            </a:r>
            <a:br>
              <a:rPr lang="de-DE" i="1" dirty="0">
                <a:effectLst/>
                <a:latin typeface="Calibri" panose="020F0502020204030204" pitchFamily="34" charset="0"/>
                <a:ea typeface="Calibri" panose="020F0502020204030204" pitchFamily="34" charset="0"/>
              </a:rPr>
            </a:br>
            <a:r>
              <a:rPr lang="de-DE" i="1" dirty="0">
                <a:effectLst/>
                <a:latin typeface="Calibri" panose="020F0502020204030204" pitchFamily="34" charset="0"/>
                <a:ea typeface="Calibri" panose="020F0502020204030204" pitchFamily="34" charset="0"/>
              </a:rPr>
              <a:t>Herzliche Grüße  B. W.</a:t>
            </a:r>
            <a:br>
              <a:rPr lang="de-DE" i="1" dirty="0">
                <a:effectLst/>
                <a:latin typeface="Calibri" panose="020F0502020204030204" pitchFamily="34" charset="0"/>
                <a:ea typeface="Calibri" panose="020F0502020204030204" pitchFamily="34" charset="0"/>
              </a:rPr>
            </a:br>
            <a:r>
              <a:rPr lang="de-DE" dirty="0">
                <a:solidFill>
                  <a:srgbClr val="C00000"/>
                </a:solidFill>
                <a:effectLst/>
                <a:latin typeface="Calibri" panose="020F0502020204030204" pitchFamily="34" charset="0"/>
                <a:ea typeface="Calibri" panose="020F0502020204030204" pitchFamily="34" charset="0"/>
              </a:rPr>
              <a:t>   </a:t>
            </a:r>
            <a:endParaRPr lang="de-DE" i="1" dirty="0">
              <a:latin typeface="Calibri" panose="020F0502020204030204" pitchFamily="34" charset="0"/>
              <a:ea typeface="Calibri" panose="020F0502020204030204" pitchFamily="34" charset="0"/>
            </a:endParaRPr>
          </a:p>
          <a:p>
            <a:endParaRPr lang="de-DE" i="1" dirty="0">
              <a:effectLst/>
              <a:latin typeface="Calibri" panose="020F0502020204030204" pitchFamily="34" charset="0"/>
              <a:ea typeface="Calibri" panose="020F0502020204030204" pitchFamily="34" charset="0"/>
            </a:endParaRPr>
          </a:p>
          <a:p>
            <a:r>
              <a:rPr lang="de-DE" i="1" dirty="0">
                <a:effectLst/>
                <a:latin typeface="Calibri" panose="020F0502020204030204" pitchFamily="34" charset="0"/>
                <a:ea typeface="Calibri" panose="020F0502020204030204" pitchFamily="34" charset="0"/>
              </a:rPr>
              <a:t>Guten Morgen Herr Dr. Gruber, 						        </a:t>
            </a:r>
            <a:r>
              <a:rPr lang="de-DE" dirty="0">
                <a:effectLst/>
                <a:latin typeface="Calibri" panose="020F0502020204030204" pitchFamily="34" charset="0"/>
                <a:ea typeface="Calibri" panose="020F0502020204030204" pitchFamily="34" charset="0"/>
              </a:rPr>
              <a:t>Mail vom 22.01.2021</a:t>
            </a:r>
          </a:p>
          <a:p>
            <a:r>
              <a:rPr lang="de-DE" i="1" dirty="0">
                <a:effectLst/>
                <a:latin typeface="Calibri" panose="020F0502020204030204" pitchFamily="34" charset="0"/>
                <a:ea typeface="Calibri" panose="020F0502020204030204" pitchFamily="34" charset="0"/>
              </a:rPr>
              <a:t>derzeit wird bekanntlich allgemein sehr kritisch über das digitale Unterrichtsangebot berichtet bzw. diskutiert.</a:t>
            </a:r>
          </a:p>
          <a:p>
            <a:r>
              <a:rPr lang="de-DE" i="1" dirty="0">
                <a:effectLst/>
                <a:latin typeface="Calibri" panose="020F0502020204030204" pitchFamily="34" charset="0"/>
                <a:ea typeface="Calibri" panose="020F0502020204030204" pitchFamily="34" charset="0"/>
              </a:rPr>
              <a:t>Daher bin ich der Meinung, dass in diesen aufgewühlten Zeiten auch mal ein positives Feedback angebracht ist.</a:t>
            </a:r>
          </a:p>
          <a:p>
            <a:r>
              <a:rPr lang="de-DE" i="1" dirty="0">
                <a:effectLst/>
                <a:latin typeface="Calibri" panose="020F0502020204030204" pitchFamily="34" charset="0"/>
                <a:ea typeface="Calibri" panose="020F0502020204030204" pitchFamily="34" charset="0"/>
              </a:rPr>
              <a:t>Natürlich kann ich den Unterricht nur für die Klasse meiner Tochter beurteilen, aber es ist wirklich toll, wie engagiert alle Fächer digital unterrichtet werden und es auch seitens der digitalen Infrastruktur nur ganz selten Ausfälle gibt.</a:t>
            </a:r>
          </a:p>
          <a:p>
            <a:r>
              <a:rPr lang="de-DE" i="1" dirty="0">
                <a:effectLst/>
                <a:latin typeface="Calibri" panose="020F0502020204030204" pitchFamily="34" charset="0"/>
                <a:ea typeface="Calibri" panose="020F0502020204030204" pitchFamily="34" charset="0"/>
              </a:rPr>
              <a:t> </a:t>
            </a:r>
          </a:p>
          <a:p>
            <a:r>
              <a:rPr lang="de-DE" i="1" dirty="0">
                <a:effectLst/>
                <a:latin typeface="Calibri" panose="020F0502020204030204" pitchFamily="34" charset="0"/>
                <a:ea typeface="Calibri" panose="020F0502020204030204" pitchFamily="34" charset="0"/>
              </a:rPr>
              <a:t>Mit freundlichen Grüßen  P. Z. </a:t>
            </a:r>
            <a:r>
              <a:rPr lang="de-DE" dirty="0">
                <a:solidFill>
                  <a:srgbClr val="C00000"/>
                </a:solidFill>
                <a:effectLst/>
                <a:latin typeface="Calibri" panose="020F0502020204030204" pitchFamily="34" charset="0"/>
                <a:ea typeface="Calibri" panose="020F0502020204030204" pitchFamily="34" charset="0"/>
              </a:rPr>
              <a:t>  </a:t>
            </a:r>
          </a:p>
          <a:p>
            <a:endParaRPr lang="de-DE" dirty="0">
              <a:solidFill>
                <a:srgbClr val="C00000"/>
              </a:solidFill>
              <a:latin typeface="Calibri" panose="020F0502020204030204" pitchFamily="34" charset="0"/>
              <a:ea typeface="Calibri" panose="020F0502020204030204" pitchFamily="34" charset="0"/>
            </a:endParaRPr>
          </a:p>
          <a:p>
            <a:endParaRPr lang="de-DE" dirty="0">
              <a:solidFill>
                <a:srgbClr val="C00000"/>
              </a:solidFill>
              <a:latin typeface="Calibri" panose="020F0502020204030204" pitchFamily="34" charset="0"/>
              <a:ea typeface="Calibri" panose="020F0502020204030204" pitchFamily="34" charset="0"/>
            </a:endParaRPr>
          </a:p>
          <a:p>
            <a:endParaRPr lang="de-DE" sz="1600" i="1" dirty="0">
              <a:latin typeface="Calibri" panose="020F0502020204030204" pitchFamily="34" charset="0"/>
              <a:ea typeface="Calibri" panose="020F0502020204030204" pitchFamily="34" charset="0"/>
            </a:endParaRPr>
          </a:p>
          <a:p>
            <a:endParaRPr lang="de-D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1797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54C9D7-1CA9-4FC6-B4F9-554AEDDC895C}"/>
              </a:ext>
            </a:extLst>
          </p:cNvPr>
          <p:cNvSpPr txBox="1"/>
          <p:nvPr/>
        </p:nvSpPr>
        <p:spPr>
          <a:xfrm>
            <a:off x="657101" y="1320462"/>
            <a:ext cx="10877797" cy="4893647"/>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rPr>
              <a:t>Sehr geehrter Herr Dr. Gruber,						</a:t>
            </a:r>
            <a:r>
              <a:rPr lang="de-DE" sz="1800" dirty="0">
                <a:effectLst/>
                <a:latin typeface="Calibri" panose="020F0502020204030204" pitchFamily="34" charset="0"/>
                <a:ea typeface="Calibri" panose="020F0502020204030204" pitchFamily="34" charset="0"/>
              </a:rPr>
              <a:t>Mail vom 11.12.2020</a:t>
            </a:r>
          </a:p>
          <a:p>
            <a:r>
              <a:rPr lang="de-DE" sz="1800" i="1" dirty="0">
                <a:effectLst/>
                <a:latin typeface="Calibri" panose="020F0502020204030204" pitchFamily="34" charset="0"/>
                <a:ea typeface="Calibri" panose="020F0502020204030204" pitchFamily="34" charset="0"/>
              </a:rPr>
              <a:t> </a:t>
            </a:r>
          </a:p>
          <a:p>
            <a:r>
              <a:rPr lang="de-DE" sz="1800" i="1" dirty="0">
                <a:effectLst/>
                <a:latin typeface="Calibri" panose="020F0502020204030204" pitchFamily="34" charset="0"/>
                <a:ea typeface="Calibri" panose="020F0502020204030204" pitchFamily="34" charset="0"/>
              </a:rPr>
              <a:t>ich möchte, nachdem die erste Schulwoche im Fernunterricht zu Ende gegangen ist,  Ihnen und der ganzen Schule mit seinen Lehrern und Lehrerinnen ein großes Kompliment aussprechen für die immens schnelle und professionelle Umstellung von Präsenz- auf Fernunterricht. Ich bin begeistert zu sehen wie einfach so ein Wechsel aussieht, gleichwohl ich natürlich weiß mit wieviel schweißtreibenden Mühen dieser von langer Hand vorbereitet wurde. </a:t>
            </a:r>
          </a:p>
          <a:p>
            <a:r>
              <a:rPr lang="de-DE" sz="1800" i="1" dirty="0">
                <a:effectLst/>
                <a:latin typeface="Calibri" panose="020F0502020204030204" pitchFamily="34" charset="0"/>
                <a:ea typeface="Calibri" panose="020F0502020204030204" pitchFamily="34" charset="0"/>
              </a:rPr>
              <a:t> </a:t>
            </a:r>
          </a:p>
          <a:p>
            <a:r>
              <a:rPr lang="de-DE" sz="1800" i="1" dirty="0">
                <a:effectLst/>
                <a:latin typeface="Calibri" panose="020F0502020204030204" pitchFamily="34" charset="0"/>
                <a:ea typeface="Calibri" panose="020F0502020204030204" pitchFamily="34" charset="0"/>
              </a:rPr>
              <a:t>Meine Tochter Hannah kommt mit der Umstellung gut klar, man könnte auch sagen, sie freut sich darüber. So haben wir alle seit dem Frühjahr dazu gelernt und hoffen, alle weiteren Hürden ebenso zu nehmen.</a:t>
            </a:r>
          </a:p>
          <a:p>
            <a:r>
              <a:rPr lang="de-DE" sz="1800" i="1" dirty="0">
                <a:effectLst/>
                <a:latin typeface="Calibri" panose="020F0502020204030204" pitchFamily="34" charset="0"/>
                <a:ea typeface="Calibri" panose="020F0502020204030204" pitchFamily="34" charset="0"/>
              </a:rPr>
              <a:t> </a:t>
            </a:r>
          </a:p>
          <a:p>
            <a:r>
              <a:rPr lang="de-DE" sz="1800" i="1" dirty="0">
                <a:effectLst/>
                <a:latin typeface="Calibri" panose="020F0502020204030204" pitchFamily="34" charset="0"/>
                <a:ea typeface="Calibri" panose="020F0502020204030204" pitchFamily="34" charset="0"/>
              </a:rPr>
              <a:t>Nachdem Eltern in der Regel eher Kritik üben, ist es mir ein Anliegen mal das Gegenteil zu machen und zu loben. Ich bin froh und erleichtert zugleich, dass Hannah auf dieser Schule ist.</a:t>
            </a:r>
          </a:p>
          <a:p>
            <a:r>
              <a:rPr lang="de-DE" sz="1800" i="1" dirty="0">
                <a:effectLst/>
                <a:latin typeface="Calibri" panose="020F0502020204030204" pitchFamily="34" charset="0"/>
                <a:ea typeface="Calibri" panose="020F0502020204030204" pitchFamily="34" charset="0"/>
              </a:rPr>
              <a:t> </a:t>
            </a:r>
          </a:p>
          <a:p>
            <a:r>
              <a:rPr lang="de-DE" sz="1800" i="1" dirty="0">
                <a:effectLst/>
                <a:latin typeface="Calibri" panose="020F0502020204030204" pitchFamily="34" charset="0"/>
                <a:ea typeface="Calibri" panose="020F0502020204030204" pitchFamily="34" charset="0"/>
              </a:rPr>
              <a:t>Mit vielen Grüßen ins Wochenende  K. S.</a:t>
            </a:r>
          </a:p>
          <a:p>
            <a:endParaRPr lang="de-DE" i="1" dirty="0">
              <a:latin typeface="Calibri" panose="020F0502020204030204" pitchFamily="34" charset="0"/>
              <a:ea typeface="Calibri" panose="020F0502020204030204" pitchFamily="34" charset="0"/>
            </a:endParaRPr>
          </a:p>
          <a:p>
            <a:endParaRPr lang="de-DE" sz="1800" i="1" dirty="0">
              <a:effectLst/>
              <a:latin typeface="Calibri" panose="020F0502020204030204" pitchFamily="34" charset="0"/>
              <a:ea typeface="Calibri" panose="020F0502020204030204" pitchFamily="34" charset="0"/>
            </a:endParaRPr>
          </a:p>
          <a:p>
            <a:r>
              <a:rPr lang="de-DE" sz="2400" b="1" dirty="0">
                <a:latin typeface="Calibri" panose="020F0502020204030204" pitchFamily="34" charset="0"/>
                <a:ea typeface="Calibri" panose="020F0502020204030204" pitchFamily="34" charset="0"/>
              </a:rPr>
              <a:t>Weitere Stimmen können Sie am Ende der „Präsentation“ lesen.</a:t>
            </a:r>
            <a:endParaRPr lang="de-DE"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8758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E8EFD71-D66F-4353-A7F3-15D5B3C25E69}"/>
              </a:ext>
            </a:extLst>
          </p:cNvPr>
          <p:cNvSpPr txBox="1"/>
          <p:nvPr/>
        </p:nvSpPr>
        <p:spPr>
          <a:xfrm>
            <a:off x="633351" y="1098460"/>
            <a:ext cx="10925298" cy="5717271"/>
          </a:xfrm>
          <a:prstGeom prst="rect">
            <a:avLst/>
          </a:prstGeom>
          <a:noFill/>
        </p:spPr>
        <p:txBody>
          <a:bodyPr wrap="square">
            <a:spAutoFit/>
          </a:bodyPr>
          <a:lstStyle/>
          <a:p>
            <a:pPr>
              <a:lnSpc>
                <a:spcPct val="107000"/>
              </a:lnSpc>
              <a:spcAft>
                <a:spcPts val="800"/>
              </a:spcAft>
            </a:pPr>
            <a:r>
              <a:rPr lang="de-DE" sz="2300" kern="1100" dirty="0">
                <a:effectLst/>
                <a:latin typeface="Calibri" panose="020F0502020204030204" pitchFamily="34" charset="0"/>
                <a:ea typeface="Calibri" panose="020F0502020204030204" pitchFamily="34" charset="0"/>
                <a:cs typeface="Times New Roman" panose="02020603050405020304" pitchFamily="18" charset="0"/>
              </a:rPr>
              <a:t>Dort, wo es noch hakt, sorgt unsere Task Force „Digitale Schule“, also der kleine Arbeitskreis von </a:t>
            </a:r>
            <a:r>
              <a:rPr lang="de-DE" sz="2300" kern="1100">
                <a:effectLst/>
                <a:latin typeface="Calibri" panose="020F0502020204030204" pitchFamily="34" charset="0"/>
                <a:ea typeface="Calibri" panose="020F0502020204030204" pitchFamily="34" charset="0"/>
                <a:cs typeface="Times New Roman" panose="02020603050405020304" pitchFamily="18" charset="0"/>
              </a:rPr>
              <a:t>besonders technikaffinen </a:t>
            </a:r>
            <a:r>
              <a:rPr lang="de-DE" sz="2300" kern="1100" dirty="0">
                <a:effectLst/>
                <a:latin typeface="Calibri" panose="020F0502020204030204" pitchFamily="34" charset="0"/>
                <a:ea typeface="Calibri" panose="020F0502020204030204" pitchFamily="34" charset="0"/>
                <a:cs typeface="Times New Roman" panose="02020603050405020304" pitchFamily="18" charset="0"/>
              </a:rPr>
              <a:t>Lehrkräften, für eine kontinuierliche Verbesserung unseres einheitlichen Konzepts für die ruhige, klare Bewältigung dieser enormen schulischen Herausforderung. Nach dem Feintuning kam das Microtuning… </a:t>
            </a:r>
          </a:p>
          <a:p>
            <a:pPr>
              <a:lnSpc>
                <a:spcPct val="107000"/>
              </a:lnSpc>
              <a:spcAft>
                <a:spcPts val="800"/>
              </a:spcAft>
            </a:pPr>
            <a:r>
              <a:rPr lang="de-DE" sz="2300" kern="1100" dirty="0">
                <a:effectLst/>
                <a:latin typeface="Calibri" panose="020F0502020204030204" pitchFamily="34" charset="0"/>
                <a:ea typeface="Calibri" panose="020F0502020204030204" pitchFamily="34" charset="0"/>
                <a:cs typeface="Times New Roman" panose="02020603050405020304" pitchFamily="18" charset="0"/>
              </a:rPr>
              <a:t>Die didaktische Kunst im digitalen Unterrichtsformat liegt dabei in der passenden Kombination aus instruktiven Videokonferenzen mit ganzen Lerngruppen, der kollaborativen Partner- und Gruppenarbeit sowie analogen Phasen des Übens bzw. Experimentierens.</a:t>
            </a:r>
          </a:p>
          <a:p>
            <a:pPr>
              <a:lnSpc>
                <a:spcPct val="107000"/>
              </a:lnSpc>
              <a:spcAft>
                <a:spcPts val="800"/>
              </a:spcAft>
            </a:pPr>
            <a:r>
              <a:rPr lang="de-DE" sz="2300" kern="1100" dirty="0">
                <a:effectLst/>
                <a:latin typeface="Calibri" panose="020F0502020204030204" pitchFamily="34" charset="0"/>
                <a:ea typeface="Calibri" panose="020F0502020204030204" pitchFamily="34" charset="0"/>
                <a:cs typeface="Times New Roman" panose="02020603050405020304" pitchFamily="18" charset="0"/>
              </a:rPr>
              <a:t>Es werden zahlreiche Leihlaptops ausgegeben, diverse anwendertechnische Probleme gelöst und die Verhaltensregeln im neuen Unterrichtssetting immer wieder eingeübt. Dank der neu eingerichteten wöchentlichen Anwendersprechstunde für alle aktuellen Fragen unserer Lehrer*innen wird durch die Task Force eine beständige Qualitätsentwicklung unseres Fernunterrichts gesichert.</a:t>
            </a:r>
            <a:r>
              <a:rPr lang="de-DE" sz="1600" kern="11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					    </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000" dirty="0">
                <a:effectLst/>
                <a:latin typeface="Calibri" panose="020F0502020204030204" pitchFamily="34" charset="0"/>
                <a:ea typeface="Calibri" panose="020F0502020204030204" pitchFamily="34" charset="0"/>
                <a:cs typeface="Times New Roman" panose="02020603050405020304" pitchFamily="18" charset="0"/>
              </a:rPr>
              <a:t>Ralf Rolle, Koordinator der Task Force „Digitale Schule“</a:t>
            </a:r>
          </a:p>
        </p:txBody>
      </p:sp>
    </p:spTree>
    <p:extLst>
      <p:ext uri="{BB962C8B-B14F-4D97-AF65-F5344CB8AC3E}">
        <p14:creationId xmlns:p14="http://schemas.microsoft.com/office/powerpoint/2010/main" val="283059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E2B02CD-E712-4F84-A1F1-7E20FA891E95}"/>
              </a:ext>
            </a:extLst>
          </p:cNvPr>
          <p:cNvSpPr txBox="1"/>
          <p:nvPr/>
        </p:nvSpPr>
        <p:spPr>
          <a:xfrm>
            <a:off x="1143989" y="3327186"/>
            <a:ext cx="9904021" cy="646331"/>
          </a:xfrm>
          <a:prstGeom prst="rect">
            <a:avLst/>
          </a:prstGeom>
          <a:noFill/>
        </p:spPr>
        <p:txBody>
          <a:bodyPr wrap="square" rtlCol="0">
            <a:spAutoFit/>
          </a:bodyPr>
          <a:lstStyle/>
          <a:p>
            <a:r>
              <a:rPr lang="de-DE" sz="3600" dirty="0"/>
              <a:t>Wie sieht der „Distanzunterricht“ praktisch aus?</a:t>
            </a:r>
          </a:p>
        </p:txBody>
      </p:sp>
    </p:spTree>
    <p:extLst>
      <p:ext uri="{BB962C8B-B14F-4D97-AF65-F5344CB8AC3E}">
        <p14:creationId xmlns:p14="http://schemas.microsoft.com/office/powerpoint/2010/main" val="317135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18133F9-A17D-48CA-AF97-1A1884BCA284}"/>
              </a:ext>
            </a:extLst>
          </p:cNvPr>
          <p:cNvSpPr>
            <a:spLocks noGrp="1"/>
          </p:cNvSpPr>
          <p:nvPr>
            <p:ph type="title"/>
          </p:nvPr>
        </p:nvSpPr>
        <p:spPr>
          <a:xfrm>
            <a:off x="838200" y="5716588"/>
            <a:ext cx="10515600" cy="1141412"/>
          </a:xfrm>
        </p:spPr>
        <p:txBody>
          <a:bodyPr/>
          <a:lstStyle/>
          <a:p>
            <a:endParaRPr lang="de-DE" dirty="0"/>
          </a:p>
        </p:txBody>
      </p:sp>
      <p:sp>
        <p:nvSpPr>
          <p:cNvPr id="14" name="Inhaltsplatzhalter 13">
            <a:extLst>
              <a:ext uri="{FF2B5EF4-FFF2-40B4-BE49-F238E27FC236}">
                <a16:creationId xmlns:a16="http://schemas.microsoft.com/office/drawing/2014/main" id="{EFB77F83-AA56-4805-B0F1-2CE6416173F4}"/>
              </a:ext>
            </a:extLst>
          </p:cNvPr>
          <p:cNvSpPr>
            <a:spLocks noGrp="1"/>
          </p:cNvSpPr>
          <p:nvPr>
            <p:ph idx="1"/>
          </p:nvPr>
        </p:nvSpPr>
        <p:spPr>
          <a:xfrm>
            <a:off x="297395" y="5709331"/>
            <a:ext cx="12191999" cy="1019628"/>
          </a:xfrm>
        </p:spPr>
        <p:txBody>
          <a:bodyPr/>
          <a:lstStyle/>
          <a:p>
            <a:pPr marL="0" indent="0">
              <a:buNone/>
            </a:pPr>
            <a:r>
              <a:rPr lang="de-DE" dirty="0">
                <a:solidFill>
                  <a:schemeClr val="bg1"/>
                </a:solidFill>
              </a:rPr>
              <a:t> </a:t>
            </a:r>
          </a:p>
        </p:txBody>
      </p:sp>
      <p:pic>
        <p:nvPicPr>
          <p:cNvPr id="3" name="Grafik 2" descr="Ein Bild, das drinnen, Küche, Wand, Boden enthält.&#10;&#10;Automatisch generierte Beschreibung">
            <a:extLst>
              <a:ext uri="{FF2B5EF4-FFF2-40B4-BE49-F238E27FC236}">
                <a16:creationId xmlns:a16="http://schemas.microsoft.com/office/drawing/2014/main" id="{CA0C2F0A-9906-4F3B-924D-ADDC55A1B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9002"/>
            <a:ext cx="12268878" cy="6038686"/>
          </a:xfrm>
          <a:prstGeom prst="rect">
            <a:avLst/>
          </a:prstGeom>
        </p:spPr>
      </p:pic>
      <p:sp>
        <p:nvSpPr>
          <p:cNvPr id="6" name="Inhaltsplatzhalter 13">
            <a:extLst>
              <a:ext uri="{FF2B5EF4-FFF2-40B4-BE49-F238E27FC236}">
                <a16:creationId xmlns:a16="http://schemas.microsoft.com/office/drawing/2014/main" id="{F8FE5434-AE26-4DEF-AABF-BDF0E7EF9DEC}"/>
              </a:ext>
            </a:extLst>
          </p:cNvPr>
          <p:cNvSpPr txBox="1">
            <a:spLocks/>
          </p:cNvSpPr>
          <p:nvPr/>
        </p:nvSpPr>
        <p:spPr>
          <a:xfrm>
            <a:off x="745278" y="5838372"/>
            <a:ext cx="10310650" cy="1019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chemeClr val="bg1"/>
                </a:solidFill>
                <a:effectLst>
                  <a:outerShdw blurRad="38100" dist="38100" dir="2700000" algn="tl">
                    <a:srgbClr val="000000">
                      <a:alpha val="43137"/>
                    </a:srgbClr>
                  </a:outerShdw>
                </a:effectLst>
              </a:rPr>
              <a:t> </a:t>
            </a:r>
            <a:r>
              <a:rPr lang="de-DE" kern="1000" dirty="0">
                <a:solidFill>
                  <a:schemeClr val="bg1"/>
                </a:solidFill>
                <a:effectLst>
                  <a:outerShdw blurRad="38100" dist="38100" dir="2700000" algn="tl">
                    <a:srgbClr val="000000">
                      <a:alpha val="43137"/>
                    </a:srgbClr>
                  </a:outerShdw>
                </a:effectLst>
              </a:rPr>
              <a:t>Herr Baumann baut in Chemie eine Versuchsanordnung auf </a:t>
            </a:r>
          </a:p>
          <a:p>
            <a:pPr marL="0" indent="0">
              <a:buFont typeface="Arial" panose="020B0604020202020204" pitchFamily="34" charset="0"/>
              <a:buNone/>
            </a:pPr>
            <a:r>
              <a:rPr lang="de-DE" kern="1000" dirty="0">
                <a:solidFill>
                  <a:schemeClr val="bg1"/>
                </a:solidFill>
                <a:effectLst>
                  <a:outerShdw blurRad="38100" dist="38100" dir="2700000" algn="tl">
                    <a:srgbClr val="000000">
                      <a:alpha val="43137"/>
                    </a:srgbClr>
                  </a:outerShdw>
                </a:effectLst>
              </a:rPr>
              <a:t> und überträgt diese mit …</a:t>
            </a:r>
          </a:p>
        </p:txBody>
      </p:sp>
      <p:sp>
        <p:nvSpPr>
          <p:cNvPr id="2" name="Pfeil: nach rechts 1">
            <a:extLst>
              <a:ext uri="{FF2B5EF4-FFF2-40B4-BE49-F238E27FC236}">
                <a16:creationId xmlns:a16="http://schemas.microsoft.com/office/drawing/2014/main" id="{E1DAE619-2A57-4055-AA14-A4D18B00130E}"/>
              </a:ext>
            </a:extLst>
          </p:cNvPr>
          <p:cNvSpPr/>
          <p:nvPr/>
        </p:nvSpPr>
        <p:spPr>
          <a:xfrm rot="707029">
            <a:off x="8538359" y="5007184"/>
            <a:ext cx="961902" cy="545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768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Wand, drinnen, Tisch enthält.&#10;&#10;Automatisch generierte Beschreibung">
            <a:extLst>
              <a:ext uri="{FF2B5EF4-FFF2-40B4-BE49-F238E27FC236}">
                <a16:creationId xmlns:a16="http://schemas.microsoft.com/office/drawing/2014/main" id="{7DFE3744-B01F-4CDC-992E-20E1EBDB0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8774"/>
            <a:ext cx="12192000" cy="5979226"/>
          </a:xfrm>
          <a:prstGeom prst="rect">
            <a:avLst/>
          </a:prstGeom>
        </p:spPr>
      </p:pic>
      <p:sp>
        <p:nvSpPr>
          <p:cNvPr id="14" name="Inhaltsplatzhalter 13">
            <a:extLst>
              <a:ext uri="{FF2B5EF4-FFF2-40B4-BE49-F238E27FC236}">
                <a16:creationId xmlns:a16="http://schemas.microsoft.com/office/drawing/2014/main" id="{EFB77F83-AA56-4805-B0F1-2CE6416173F4}"/>
              </a:ext>
            </a:extLst>
          </p:cNvPr>
          <p:cNvSpPr>
            <a:spLocks noGrp="1"/>
          </p:cNvSpPr>
          <p:nvPr>
            <p:ph idx="1"/>
          </p:nvPr>
        </p:nvSpPr>
        <p:spPr>
          <a:xfrm>
            <a:off x="285519" y="5960582"/>
            <a:ext cx="12191999" cy="808353"/>
          </a:xfrm>
        </p:spPr>
        <p:txBody>
          <a:bodyPr>
            <a:noAutofit/>
          </a:bodyPr>
          <a:lstStyle/>
          <a:p>
            <a:pPr marL="0" indent="0">
              <a:buNone/>
            </a:pPr>
            <a:r>
              <a:rPr lang="de-DE" dirty="0">
                <a:solidFill>
                  <a:schemeClr val="bg1"/>
                </a:solidFill>
                <a:effectLst>
                  <a:outerShdw blurRad="38100" dist="38100" dir="2700000" algn="tl">
                    <a:srgbClr val="000000">
                      <a:alpha val="43137"/>
                    </a:srgbClr>
                  </a:outerShdw>
                </a:effectLst>
              </a:rPr>
              <a:t>… der Kamera auf das Whiteboard – und dieses Bild sehen unsere Schülerinnen dann zuhause auf ihrem Monitor.</a:t>
            </a:r>
          </a:p>
          <a:p>
            <a:pPr marL="0" indent="0">
              <a:buNone/>
            </a:pPr>
            <a:r>
              <a:rPr lang="de-DE" dirty="0">
                <a:solidFill>
                  <a:schemeClr val="bg1"/>
                </a:solidFill>
              </a:rPr>
              <a:t> </a:t>
            </a:r>
          </a:p>
        </p:txBody>
      </p:sp>
    </p:spTree>
    <p:extLst>
      <p:ext uri="{BB962C8B-B14F-4D97-AF65-F5344CB8AC3E}">
        <p14:creationId xmlns:p14="http://schemas.microsoft.com/office/powerpoint/2010/main" val="405623390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315A0377012F746A415912C663943A8" ma:contentTypeVersion="13" ma:contentTypeDescription="Ein neues Dokument erstellen." ma:contentTypeScope="" ma:versionID="a79d038a07030ad7472d53fd92f180b1">
  <xsd:schema xmlns:xsd="http://www.w3.org/2001/XMLSchema" xmlns:xs="http://www.w3.org/2001/XMLSchema" xmlns:p="http://schemas.microsoft.com/office/2006/metadata/properties" xmlns:ns3="c67a8818-31dc-4734-b76c-d1bd368f2411" xmlns:ns4="aa3b279f-29e4-4520-a287-8968ad346647" targetNamespace="http://schemas.microsoft.com/office/2006/metadata/properties" ma:root="true" ma:fieldsID="cabefb41dae7dcc98490eb00c8761495" ns3:_="" ns4:_="">
    <xsd:import namespace="c67a8818-31dc-4734-b76c-d1bd368f2411"/>
    <xsd:import namespace="aa3b279f-29e4-4520-a287-8968ad34664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a8818-31dc-4734-b76c-d1bd368f2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3b279f-29e4-4520-a287-8968ad346647"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element name="SharingHintHash" ma:index="15"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915656-B586-476A-83E1-36E3907D0A10}">
  <ds:schemaRefs>
    <ds:schemaRef ds:uri="http://schemas.microsoft.com/sharepoint/v3/contenttype/forms"/>
  </ds:schemaRefs>
</ds:datastoreItem>
</file>

<file path=customXml/itemProps2.xml><?xml version="1.0" encoding="utf-8"?>
<ds:datastoreItem xmlns:ds="http://schemas.openxmlformats.org/officeDocument/2006/customXml" ds:itemID="{924B54B6-7EAF-4D6B-92EC-B720A39796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a8818-31dc-4734-b76c-d1bd368f2411"/>
    <ds:schemaRef ds:uri="aa3b279f-29e4-4520-a287-8968ad3466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B104D4-86AD-40BC-B975-C27398F08CB8}">
  <ds:schemaRefs>
    <ds:schemaRef ds:uri="http://purl.org/dc/dcmitype/"/>
    <ds:schemaRef ds:uri="http://schemas.openxmlformats.org/package/2006/metadata/core-properties"/>
    <ds:schemaRef ds:uri="http://purl.org/dc/terms/"/>
    <ds:schemaRef ds:uri="http://schemas.microsoft.com/office/2006/documentManagement/types"/>
    <ds:schemaRef ds:uri="c67a8818-31dc-4734-b76c-d1bd368f2411"/>
    <ds:schemaRef ds:uri="http://schemas.microsoft.com/office/2006/metadata/properties"/>
    <ds:schemaRef ds:uri="http://schemas.microsoft.com/office/infopath/2007/PartnerControls"/>
    <ds:schemaRef ds:uri="aa3b279f-29e4-4520-a287-8968ad34664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Distanz_Präsentation_21-02-11</Template>
  <TotalTime>0</TotalTime>
  <Words>1588</Words>
  <Application>Microsoft Office PowerPoint</Application>
  <PresentationFormat>Breitbild</PresentationFormat>
  <Paragraphs>93</Paragraphs>
  <Slides>25</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Zwickl Peter</dc:creator>
  <cp:lastModifiedBy>Zwickl Peter</cp:lastModifiedBy>
  <cp:revision>2</cp:revision>
  <dcterms:created xsi:type="dcterms:W3CDTF">2021-02-13T08:45:58Z</dcterms:created>
  <dcterms:modified xsi:type="dcterms:W3CDTF">2021-02-16T13:46:53Z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0x010100C315A0377012F746A415912C663943A8</vt:lpwstr>
  </property>
</Properties>
</file>